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2" r:id="rId3"/>
    <p:sldId id="291" r:id="rId4"/>
    <p:sldId id="287" r:id="rId5"/>
    <p:sldId id="292" r:id="rId6"/>
    <p:sldId id="282" r:id="rId7"/>
    <p:sldId id="263" r:id="rId8"/>
    <p:sldId id="289" r:id="rId9"/>
    <p:sldId id="288" r:id="rId10"/>
    <p:sldId id="283" r:id="rId11"/>
    <p:sldId id="274" r:id="rId12"/>
    <p:sldId id="269" r:id="rId13"/>
    <p:sldId id="266" r:id="rId14"/>
    <p:sldId id="257" r:id="rId15"/>
    <p:sldId id="258" r:id="rId16"/>
    <p:sldId id="273" r:id="rId17"/>
    <p:sldId id="276" r:id="rId18"/>
    <p:sldId id="280" r:id="rId19"/>
    <p:sldId id="285" r:id="rId20"/>
    <p:sldId id="28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68" autoAdjust="0"/>
    <p:restoredTop sz="86434" autoAdjust="0"/>
  </p:normalViewPr>
  <p:slideViewPr>
    <p:cSldViewPr snapToGrid="0">
      <p:cViewPr varScale="1">
        <p:scale>
          <a:sx n="78" d="100"/>
          <a:sy n="78" d="100"/>
        </p:scale>
        <p:origin x="321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AD2B3D-053A-4E8B-8B02-8D6C2DBB0987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46E997F-7391-48D6-A341-265BE8562D87}">
      <dgm:prSet/>
      <dgm:spPr/>
      <dgm:t>
        <a:bodyPr/>
        <a:lstStyle/>
        <a:p>
          <a:r>
            <a:rPr lang="en-US"/>
            <a:t>1.</a:t>
          </a:r>
        </a:p>
      </dgm:t>
    </dgm:pt>
    <dgm:pt modelId="{3CD88352-DA1F-410C-9083-2DD142EC5B8A}" type="parTrans" cxnId="{A65BA2C1-E8C0-496E-8BD6-27AC7FDF7F4B}">
      <dgm:prSet/>
      <dgm:spPr/>
      <dgm:t>
        <a:bodyPr/>
        <a:lstStyle/>
        <a:p>
          <a:endParaRPr lang="en-US"/>
        </a:p>
      </dgm:t>
    </dgm:pt>
    <dgm:pt modelId="{DDA882A8-606F-4FB8-8BF0-FCCBFACE2422}" type="sibTrans" cxnId="{A65BA2C1-E8C0-496E-8BD6-27AC7FDF7F4B}">
      <dgm:prSet/>
      <dgm:spPr/>
      <dgm:t>
        <a:bodyPr/>
        <a:lstStyle/>
        <a:p>
          <a:endParaRPr lang="en-US"/>
        </a:p>
      </dgm:t>
    </dgm:pt>
    <dgm:pt modelId="{ED0C4895-3E9C-4E5A-895D-F6E0C73FC008}">
      <dgm:prSet/>
      <dgm:spPr/>
      <dgm:t>
        <a:bodyPr/>
        <a:lstStyle/>
        <a:p>
          <a:r>
            <a:rPr lang="en-US"/>
            <a:t>2.</a:t>
          </a:r>
        </a:p>
      </dgm:t>
    </dgm:pt>
    <dgm:pt modelId="{080E2D79-A1AA-4832-9734-A88C94B7745D}" type="parTrans" cxnId="{A8D799D4-4CE4-4B11-BE44-F248AE4B6AE3}">
      <dgm:prSet/>
      <dgm:spPr/>
      <dgm:t>
        <a:bodyPr/>
        <a:lstStyle/>
        <a:p>
          <a:endParaRPr lang="en-US"/>
        </a:p>
      </dgm:t>
    </dgm:pt>
    <dgm:pt modelId="{02ABD33E-0C15-49DC-B179-628D4CA1C062}" type="sibTrans" cxnId="{A8D799D4-4CE4-4B11-BE44-F248AE4B6AE3}">
      <dgm:prSet/>
      <dgm:spPr/>
      <dgm:t>
        <a:bodyPr/>
        <a:lstStyle/>
        <a:p>
          <a:endParaRPr lang="en-US"/>
        </a:p>
      </dgm:t>
    </dgm:pt>
    <dgm:pt modelId="{46390EEB-13A4-418D-86B0-7714407DEB77}">
      <dgm:prSet/>
      <dgm:spPr/>
      <dgm:t>
        <a:bodyPr/>
        <a:lstStyle/>
        <a:p>
          <a:r>
            <a:rPr lang="en-US"/>
            <a:t>3.</a:t>
          </a:r>
        </a:p>
      </dgm:t>
    </dgm:pt>
    <dgm:pt modelId="{A84251A7-5940-475A-B54A-2E4CA86FAA44}" type="parTrans" cxnId="{BC061F63-4F87-4013-8D2A-101E5674BCD1}">
      <dgm:prSet/>
      <dgm:spPr/>
      <dgm:t>
        <a:bodyPr/>
        <a:lstStyle/>
        <a:p>
          <a:endParaRPr lang="en-US"/>
        </a:p>
      </dgm:t>
    </dgm:pt>
    <dgm:pt modelId="{460FDACC-F49B-4549-87C4-9E959CB004E5}" type="sibTrans" cxnId="{BC061F63-4F87-4013-8D2A-101E5674BCD1}">
      <dgm:prSet/>
      <dgm:spPr/>
      <dgm:t>
        <a:bodyPr/>
        <a:lstStyle/>
        <a:p>
          <a:endParaRPr lang="en-US"/>
        </a:p>
      </dgm:t>
    </dgm:pt>
    <dgm:pt modelId="{5DD0CAA4-AD93-4922-95B0-699328EF7F57}">
      <dgm:prSet/>
      <dgm:spPr/>
      <dgm:t>
        <a:bodyPr/>
        <a:lstStyle/>
        <a:p>
          <a:r>
            <a:rPr lang="en-US"/>
            <a:t>4.</a:t>
          </a:r>
        </a:p>
      </dgm:t>
    </dgm:pt>
    <dgm:pt modelId="{23E2174F-5ADE-4428-93D1-2273412F0D38}" type="parTrans" cxnId="{364884E5-67F4-495C-BB33-518492DC8E76}">
      <dgm:prSet/>
      <dgm:spPr/>
      <dgm:t>
        <a:bodyPr/>
        <a:lstStyle/>
        <a:p>
          <a:endParaRPr lang="en-US"/>
        </a:p>
      </dgm:t>
    </dgm:pt>
    <dgm:pt modelId="{DBCCDCBD-E337-4794-9D64-84500EFD4759}" type="sibTrans" cxnId="{364884E5-67F4-495C-BB33-518492DC8E76}">
      <dgm:prSet/>
      <dgm:spPr/>
      <dgm:t>
        <a:bodyPr/>
        <a:lstStyle/>
        <a:p>
          <a:endParaRPr lang="en-US"/>
        </a:p>
      </dgm:t>
    </dgm:pt>
    <dgm:pt modelId="{C22C946D-D16F-479F-8E95-DE4851FD53EB}">
      <dgm:prSet/>
      <dgm:spPr/>
      <dgm:t>
        <a:bodyPr/>
        <a:lstStyle/>
        <a:p>
          <a:r>
            <a:rPr lang="en-US"/>
            <a:t>5.</a:t>
          </a:r>
        </a:p>
      </dgm:t>
    </dgm:pt>
    <dgm:pt modelId="{A0AA6C98-065B-4752-9B61-1C4146E4B345}" type="parTrans" cxnId="{14B248DA-325E-4ECE-B29C-BCF99C53626C}">
      <dgm:prSet/>
      <dgm:spPr/>
      <dgm:t>
        <a:bodyPr/>
        <a:lstStyle/>
        <a:p>
          <a:endParaRPr lang="en-US"/>
        </a:p>
      </dgm:t>
    </dgm:pt>
    <dgm:pt modelId="{55FAD172-7D55-4563-ABDE-181CC836FA2C}" type="sibTrans" cxnId="{14B248DA-325E-4ECE-B29C-BCF99C53626C}">
      <dgm:prSet/>
      <dgm:spPr/>
      <dgm:t>
        <a:bodyPr/>
        <a:lstStyle/>
        <a:p>
          <a:endParaRPr lang="en-US"/>
        </a:p>
      </dgm:t>
    </dgm:pt>
    <dgm:pt modelId="{90BA84F1-CA91-4F2B-90A4-42D1F5D29774}" type="pres">
      <dgm:prSet presAssocID="{92AD2B3D-053A-4E8B-8B02-8D6C2DBB0987}" presName="vert0" presStyleCnt="0">
        <dgm:presLayoutVars>
          <dgm:dir/>
          <dgm:animOne val="branch"/>
          <dgm:animLvl val="lvl"/>
        </dgm:presLayoutVars>
      </dgm:prSet>
      <dgm:spPr/>
    </dgm:pt>
    <dgm:pt modelId="{F5005BD3-5CAD-449D-86C5-0AE22E138952}" type="pres">
      <dgm:prSet presAssocID="{246E997F-7391-48D6-A341-265BE8562D87}" presName="thickLine" presStyleLbl="alignNode1" presStyleIdx="0" presStyleCnt="5"/>
      <dgm:spPr/>
    </dgm:pt>
    <dgm:pt modelId="{B5D86919-F140-4DE3-A45A-3966F5715964}" type="pres">
      <dgm:prSet presAssocID="{246E997F-7391-48D6-A341-265BE8562D87}" presName="horz1" presStyleCnt="0"/>
      <dgm:spPr/>
    </dgm:pt>
    <dgm:pt modelId="{725C8DFF-FBA4-4BE4-A3AF-9C2F4FB2D17A}" type="pres">
      <dgm:prSet presAssocID="{246E997F-7391-48D6-A341-265BE8562D87}" presName="tx1" presStyleLbl="revTx" presStyleIdx="0" presStyleCnt="5"/>
      <dgm:spPr/>
    </dgm:pt>
    <dgm:pt modelId="{FDEBAD55-1E5A-4E73-9D5F-D3BF803288C7}" type="pres">
      <dgm:prSet presAssocID="{246E997F-7391-48D6-A341-265BE8562D87}" presName="vert1" presStyleCnt="0"/>
      <dgm:spPr/>
    </dgm:pt>
    <dgm:pt modelId="{85A8C38A-E805-4E97-92BE-A734C54E87C0}" type="pres">
      <dgm:prSet presAssocID="{ED0C4895-3E9C-4E5A-895D-F6E0C73FC008}" presName="thickLine" presStyleLbl="alignNode1" presStyleIdx="1" presStyleCnt="5"/>
      <dgm:spPr/>
    </dgm:pt>
    <dgm:pt modelId="{6B1BF2E4-D86A-4DA1-AC1B-B5582D786D09}" type="pres">
      <dgm:prSet presAssocID="{ED0C4895-3E9C-4E5A-895D-F6E0C73FC008}" presName="horz1" presStyleCnt="0"/>
      <dgm:spPr/>
    </dgm:pt>
    <dgm:pt modelId="{0E10DC4E-7445-4F02-8E36-9C917756248D}" type="pres">
      <dgm:prSet presAssocID="{ED0C4895-3E9C-4E5A-895D-F6E0C73FC008}" presName="tx1" presStyleLbl="revTx" presStyleIdx="1" presStyleCnt="5"/>
      <dgm:spPr/>
    </dgm:pt>
    <dgm:pt modelId="{CDCCA9FE-3A6A-4736-AD64-24DDAD027789}" type="pres">
      <dgm:prSet presAssocID="{ED0C4895-3E9C-4E5A-895D-F6E0C73FC008}" presName="vert1" presStyleCnt="0"/>
      <dgm:spPr/>
    </dgm:pt>
    <dgm:pt modelId="{A515316D-F239-4D84-8D67-B5394F510F98}" type="pres">
      <dgm:prSet presAssocID="{46390EEB-13A4-418D-86B0-7714407DEB77}" presName="thickLine" presStyleLbl="alignNode1" presStyleIdx="2" presStyleCnt="5"/>
      <dgm:spPr/>
    </dgm:pt>
    <dgm:pt modelId="{9B2AFB80-3D4E-49E1-AC14-D8596F636AD3}" type="pres">
      <dgm:prSet presAssocID="{46390EEB-13A4-418D-86B0-7714407DEB77}" presName="horz1" presStyleCnt="0"/>
      <dgm:spPr/>
    </dgm:pt>
    <dgm:pt modelId="{169C5D62-953D-4A54-A20F-8A07470362FA}" type="pres">
      <dgm:prSet presAssocID="{46390EEB-13A4-418D-86B0-7714407DEB77}" presName="tx1" presStyleLbl="revTx" presStyleIdx="2" presStyleCnt="5"/>
      <dgm:spPr/>
    </dgm:pt>
    <dgm:pt modelId="{E8E35931-4A26-41FA-89CC-50D092C280E5}" type="pres">
      <dgm:prSet presAssocID="{46390EEB-13A4-418D-86B0-7714407DEB77}" presName="vert1" presStyleCnt="0"/>
      <dgm:spPr/>
    </dgm:pt>
    <dgm:pt modelId="{7EF9CEAB-831C-48EF-9D6C-ADF0B15FE112}" type="pres">
      <dgm:prSet presAssocID="{5DD0CAA4-AD93-4922-95B0-699328EF7F57}" presName="thickLine" presStyleLbl="alignNode1" presStyleIdx="3" presStyleCnt="5"/>
      <dgm:spPr/>
    </dgm:pt>
    <dgm:pt modelId="{1A025C97-F382-4843-9EF1-7D9B77EC208F}" type="pres">
      <dgm:prSet presAssocID="{5DD0CAA4-AD93-4922-95B0-699328EF7F57}" presName="horz1" presStyleCnt="0"/>
      <dgm:spPr/>
    </dgm:pt>
    <dgm:pt modelId="{5BD773F2-0187-4DFB-90CD-6BCEDF93D6C2}" type="pres">
      <dgm:prSet presAssocID="{5DD0CAA4-AD93-4922-95B0-699328EF7F57}" presName="tx1" presStyleLbl="revTx" presStyleIdx="3" presStyleCnt="5"/>
      <dgm:spPr/>
    </dgm:pt>
    <dgm:pt modelId="{DA1DB632-FAEC-40EC-9D7F-1243BED63AF0}" type="pres">
      <dgm:prSet presAssocID="{5DD0CAA4-AD93-4922-95B0-699328EF7F57}" presName="vert1" presStyleCnt="0"/>
      <dgm:spPr/>
    </dgm:pt>
    <dgm:pt modelId="{DCE6649C-9CB3-4214-BDFF-289BDF8B49B6}" type="pres">
      <dgm:prSet presAssocID="{C22C946D-D16F-479F-8E95-DE4851FD53EB}" presName="thickLine" presStyleLbl="alignNode1" presStyleIdx="4" presStyleCnt="5"/>
      <dgm:spPr/>
    </dgm:pt>
    <dgm:pt modelId="{E31D5EB7-D649-4A91-840A-65928065D772}" type="pres">
      <dgm:prSet presAssocID="{C22C946D-D16F-479F-8E95-DE4851FD53EB}" presName="horz1" presStyleCnt="0"/>
      <dgm:spPr/>
    </dgm:pt>
    <dgm:pt modelId="{38BA1557-7B9E-4918-8192-73F242C49E5A}" type="pres">
      <dgm:prSet presAssocID="{C22C946D-D16F-479F-8E95-DE4851FD53EB}" presName="tx1" presStyleLbl="revTx" presStyleIdx="4" presStyleCnt="5"/>
      <dgm:spPr/>
    </dgm:pt>
    <dgm:pt modelId="{BC2A2310-0EEB-480E-A2A5-CE577E981BE4}" type="pres">
      <dgm:prSet presAssocID="{C22C946D-D16F-479F-8E95-DE4851FD53EB}" presName="vert1" presStyleCnt="0"/>
      <dgm:spPr/>
    </dgm:pt>
  </dgm:ptLst>
  <dgm:cxnLst>
    <dgm:cxn modelId="{5FE8AD12-5F92-41B7-B1D0-6E8F56481AE9}" type="presOf" srcId="{92AD2B3D-053A-4E8B-8B02-8D6C2DBB0987}" destId="{90BA84F1-CA91-4F2B-90A4-42D1F5D29774}" srcOrd="0" destOrd="0" presId="urn:microsoft.com/office/officeart/2008/layout/LinedList"/>
    <dgm:cxn modelId="{B73AE118-0BF9-4E0D-A9F4-918B3A8B60A2}" type="presOf" srcId="{246E997F-7391-48D6-A341-265BE8562D87}" destId="{725C8DFF-FBA4-4BE4-A3AF-9C2F4FB2D17A}" srcOrd="0" destOrd="0" presId="urn:microsoft.com/office/officeart/2008/layout/LinedList"/>
    <dgm:cxn modelId="{FDE9892D-4E65-4AA0-BBD7-F446EACEA4D6}" type="presOf" srcId="{C22C946D-D16F-479F-8E95-DE4851FD53EB}" destId="{38BA1557-7B9E-4918-8192-73F242C49E5A}" srcOrd="0" destOrd="0" presId="urn:microsoft.com/office/officeart/2008/layout/LinedList"/>
    <dgm:cxn modelId="{BC061F63-4F87-4013-8D2A-101E5674BCD1}" srcId="{92AD2B3D-053A-4E8B-8B02-8D6C2DBB0987}" destId="{46390EEB-13A4-418D-86B0-7714407DEB77}" srcOrd="2" destOrd="0" parTransId="{A84251A7-5940-475A-B54A-2E4CA86FAA44}" sibTransId="{460FDACC-F49B-4549-87C4-9E959CB004E5}"/>
    <dgm:cxn modelId="{CB9B0992-376A-4A95-8F07-A394D957B201}" type="presOf" srcId="{46390EEB-13A4-418D-86B0-7714407DEB77}" destId="{169C5D62-953D-4A54-A20F-8A07470362FA}" srcOrd="0" destOrd="0" presId="urn:microsoft.com/office/officeart/2008/layout/LinedList"/>
    <dgm:cxn modelId="{69BA7FAE-0DB2-41CA-9063-C53CB43BB056}" type="presOf" srcId="{5DD0CAA4-AD93-4922-95B0-699328EF7F57}" destId="{5BD773F2-0187-4DFB-90CD-6BCEDF93D6C2}" srcOrd="0" destOrd="0" presId="urn:microsoft.com/office/officeart/2008/layout/LinedList"/>
    <dgm:cxn modelId="{A65BA2C1-E8C0-496E-8BD6-27AC7FDF7F4B}" srcId="{92AD2B3D-053A-4E8B-8B02-8D6C2DBB0987}" destId="{246E997F-7391-48D6-A341-265BE8562D87}" srcOrd="0" destOrd="0" parTransId="{3CD88352-DA1F-410C-9083-2DD142EC5B8A}" sibTransId="{DDA882A8-606F-4FB8-8BF0-FCCBFACE2422}"/>
    <dgm:cxn modelId="{06C972CF-65BA-40C7-A806-8FDC0CA53F22}" type="presOf" srcId="{ED0C4895-3E9C-4E5A-895D-F6E0C73FC008}" destId="{0E10DC4E-7445-4F02-8E36-9C917756248D}" srcOrd="0" destOrd="0" presId="urn:microsoft.com/office/officeart/2008/layout/LinedList"/>
    <dgm:cxn modelId="{A8D799D4-4CE4-4B11-BE44-F248AE4B6AE3}" srcId="{92AD2B3D-053A-4E8B-8B02-8D6C2DBB0987}" destId="{ED0C4895-3E9C-4E5A-895D-F6E0C73FC008}" srcOrd="1" destOrd="0" parTransId="{080E2D79-A1AA-4832-9734-A88C94B7745D}" sibTransId="{02ABD33E-0C15-49DC-B179-628D4CA1C062}"/>
    <dgm:cxn modelId="{14B248DA-325E-4ECE-B29C-BCF99C53626C}" srcId="{92AD2B3D-053A-4E8B-8B02-8D6C2DBB0987}" destId="{C22C946D-D16F-479F-8E95-DE4851FD53EB}" srcOrd="4" destOrd="0" parTransId="{A0AA6C98-065B-4752-9B61-1C4146E4B345}" sibTransId="{55FAD172-7D55-4563-ABDE-181CC836FA2C}"/>
    <dgm:cxn modelId="{364884E5-67F4-495C-BB33-518492DC8E76}" srcId="{92AD2B3D-053A-4E8B-8B02-8D6C2DBB0987}" destId="{5DD0CAA4-AD93-4922-95B0-699328EF7F57}" srcOrd="3" destOrd="0" parTransId="{23E2174F-5ADE-4428-93D1-2273412F0D38}" sibTransId="{DBCCDCBD-E337-4794-9D64-84500EFD4759}"/>
    <dgm:cxn modelId="{50B5FD56-9932-4227-BCA7-38C0D502959C}" type="presParOf" srcId="{90BA84F1-CA91-4F2B-90A4-42D1F5D29774}" destId="{F5005BD3-5CAD-449D-86C5-0AE22E138952}" srcOrd="0" destOrd="0" presId="urn:microsoft.com/office/officeart/2008/layout/LinedList"/>
    <dgm:cxn modelId="{A106FE03-F35E-4121-AF71-EF1676985A18}" type="presParOf" srcId="{90BA84F1-CA91-4F2B-90A4-42D1F5D29774}" destId="{B5D86919-F140-4DE3-A45A-3966F5715964}" srcOrd="1" destOrd="0" presId="urn:microsoft.com/office/officeart/2008/layout/LinedList"/>
    <dgm:cxn modelId="{D6F3D04F-E468-4B5A-B686-C28A7B77E43C}" type="presParOf" srcId="{B5D86919-F140-4DE3-A45A-3966F5715964}" destId="{725C8DFF-FBA4-4BE4-A3AF-9C2F4FB2D17A}" srcOrd="0" destOrd="0" presId="urn:microsoft.com/office/officeart/2008/layout/LinedList"/>
    <dgm:cxn modelId="{E9132647-7418-4654-ACB2-DA6845372633}" type="presParOf" srcId="{B5D86919-F140-4DE3-A45A-3966F5715964}" destId="{FDEBAD55-1E5A-4E73-9D5F-D3BF803288C7}" srcOrd="1" destOrd="0" presId="urn:microsoft.com/office/officeart/2008/layout/LinedList"/>
    <dgm:cxn modelId="{82522B5E-C529-47AC-A454-23327CA6C42C}" type="presParOf" srcId="{90BA84F1-CA91-4F2B-90A4-42D1F5D29774}" destId="{85A8C38A-E805-4E97-92BE-A734C54E87C0}" srcOrd="2" destOrd="0" presId="urn:microsoft.com/office/officeart/2008/layout/LinedList"/>
    <dgm:cxn modelId="{CB2DBE4F-1006-495C-A592-8EB869974092}" type="presParOf" srcId="{90BA84F1-CA91-4F2B-90A4-42D1F5D29774}" destId="{6B1BF2E4-D86A-4DA1-AC1B-B5582D786D09}" srcOrd="3" destOrd="0" presId="urn:microsoft.com/office/officeart/2008/layout/LinedList"/>
    <dgm:cxn modelId="{2F8B9DAF-608A-4AED-A814-B2817DE3D3A6}" type="presParOf" srcId="{6B1BF2E4-D86A-4DA1-AC1B-B5582D786D09}" destId="{0E10DC4E-7445-4F02-8E36-9C917756248D}" srcOrd="0" destOrd="0" presId="urn:microsoft.com/office/officeart/2008/layout/LinedList"/>
    <dgm:cxn modelId="{ADB0AA07-C279-4F28-BBD4-B5A716DD3AFE}" type="presParOf" srcId="{6B1BF2E4-D86A-4DA1-AC1B-B5582D786D09}" destId="{CDCCA9FE-3A6A-4736-AD64-24DDAD027789}" srcOrd="1" destOrd="0" presId="urn:microsoft.com/office/officeart/2008/layout/LinedList"/>
    <dgm:cxn modelId="{DA914245-7D6C-4FDD-A1C8-CACBD1C98878}" type="presParOf" srcId="{90BA84F1-CA91-4F2B-90A4-42D1F5D29774}" destId="{A515316D-F239-4D84-8D67-B5394F510F98}" srcOrd="4" destOrd="0" presId="urn:microsoft.com/office/officeart/2008/layout/LinedList"/>
    <dgm:cxn modelId="{6A0DFD72-EDC7-431E-834F-6C2BF3E473D1}" type="presParOf" srcId="{90BA84F1-CA91-4F2B-90A4-42D1F5D29774}" destId="{9B2AFB80-3D4E-49E1-AC14-D8596F636AD3}" srcOrd="5" destOrd="0" presId="urn:microsoft.com/office/officeart/2008/layout/LinedList"/>
    <dgm:cxn modelId="{309CC02F-AB66-4C47-88A7-4701A774D42A}" type="presParOf" srcId="{9B2AFB80-3D4E-49E1-AC14-D8596F636AD3}" destId="{169C5D62-953D-4A54-A20F-8A07470362FA}" srcOrd="0" destOrd="0" presId="urn:microsoft.com/office/officeart/2008/layout/LinedList"/>
    <dgm:cxn modelId="{E990509B-3803-44F3-B6D7-1EAD252EB480}" type="presParOf" srcId="{9B2AFB80-3D4E-49E1-AC14-D8596F636AD3}" destId="{E8E35931-4A26-41FA-89CC-50D092C280E5}" srcOrd="1" destOrd="0" presId="urn:microsoft.com/office/officeart/2008/layout/LinedList"/>
    <dgm:cxn modelId="{66604C31-A5C3-4B1A-B5BF-0C3B6BDCF999}" type="presParOf" srcId="{90BA84F1-CA91-4F2B-90A4-42D1F5D29774}" destId="{7EF9CEAB-831C-48EF-9D6C-ADF0B15FE112}" srcOrd="6" destOrd="0" presId="urn:microsoft.com/office/officeart/2008/layout/LinedList"/>
    <dgm:cxn modelId="{484B317B-1324-4855-8D6C-D1DEE5E79E83}" type="presParOf" srcId="{90BA84F1-CA91-4F2B-90A4-42D1F5D29774}" destId="{1A025C97-F382-4843-9EF1-7D9B77EC208F}" srcOrd="7" destOrd="0" presId="urn:microsoft.com/office/officeart/2008/layout/LinedList"/>
    <dgm:cxn modelId="{ECC63556-5647-466C-8AE0-04BF0CF19AC5}" type="presParOf" srcId="{1A025C97-F382-4843-9EF1-7D9B77EC208F}" destId="{5BD773F2-0187-4DFB-90CD-6BCEDF93D6C2}" srcOrd="0" destOrd="0" presId="urn:microsoft.com/office/officeart/2008/layout/LinedList"/>
    <dgm:cxn modelId="{397421E0-180C-4996-9BF8-916D61C5EA15}" type="presParOf" srcId="{1A025C97-F382-4843-9EF1-7D9B77EC208F}" destId="{DA1DB632-FAEC-40EC-9D7F-1243BED63AF0}" srcOrd="1" destOrd="0" presId="urn:microsoft.com/office/officeart/2008/layout/LinedList"/>
    <dgm:cxn modelId="{A35BABCB-3336-4E38-A873-F630051D23F7}" type="presParOf" srcId="{90BA84F1-CA91-4F2B-90A4-42D1F5D29774}" destId="{DCE6649C-9CB3-4214-BDFF-289BDF8B49B6}" srcOrd="8" destOrd="0" presId="urn:microsoft.com/office/officeart/2008/layout/LinedList"/>
    <dgm:cxn modelId="{C8C3E215-5DC8-4AD2-9377-758493D5A021}" type="presParOf" srcId="{90BA84F1-CA91-4F2B-90A4-42D1F5D29774}" destId="{E31D5EB7-D649-4A91-840A-65928065D772}" srcOrd="9" destOrd="0" presId="urn:microsoft.com/office/officeart/2008/layout/LinedList"/>
    <dgm:cxn modelId="{064C3F95-27AE-4F4A-9B66-3E74C70D15FD}" type="presParOf" srcId="{E31D5EB7-D649-4A91-840A-65928065D772}" destId="{38BA1557-7B9E-4918-8192-73F242C49E5A}" srcOrd="0" destOrd="0" presId="urn:microsoft.com/office/officeart/2008/layout/LinedList"/>
    <dgm:cxn modelId="{9CEC7FE7-C5E6-4E16-A55B-E8F0772EE77D}" type="presParOf" srcId="{E31D5EB7-D649-4A91-840A-65928065D772}" destId="{BC2A2310-0EEB-480E-A2A5-CE577E981BE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005BD3-5CAD-449D-86C5-0AE22E138952}">
      <dsp:nvSpPr>
        <dsp:cNvPr id="0" name=""/>
        <dsp:cNvSpPr/>
      </dsp:nvSpPr>
      <dsp:spPr>
        <a:xfrm>
          <a:off x="0" y="718"/>
          <a:ext cx="651360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5C8DFF-FBA4-4BE4-A3AF-9C2F4FB2D17A}">
      <dsp:nvSpPr>
        <dsp:cNvPr id="0" name=""/>
        <dsp:cNvSpPr/>
      </dsp:nvSpPr>
      <dsp:spPr>
        <a:xfrm>
          <a:off x="0" y="718"/>
          <a:ext cx="6513603" cy="1176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t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/>
            <a:t>1.</a:t>
          </a:r>
        </a:p>
      </dsp:txBody>
      <dsp:txXfrm>
        <a:off x="0" y="718"/>
        <a:ext cx="6513603" cy="1176797"/>
      </dsp:txXfrm>
    </dsp:sp>
    <dsp:sp modelId="{85A8C38A-E805-4E97-92BE-A734C54E87C0}">
      <dsp:nvSpPr>
        <dsp:cNvPr id="0" name=""/>
        <dsp:cNvSpPr/>
      </dsp:nvSpPr>
      <dsp:spPr>
        <a:xfrm>
          <a:off x="0" y="1177516"/>
          <a:ext cx="6513603" cy="0"/>
        </a:xfrm>
        <a:prstGeom prst="line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10DC4E-7445-4F02-8E36-9C917756248D}">
      <dsp:nvSpPr>
        <dsp:cNvPr id="0" name=""/>
        <dsp:cNvSpPr/>
      </dsp:nvSpPr>
      <dsp:spPr>
        <a:xfrm>
          <a:off x="0" y="1177516"/>
          <a:ext cx="6513603" cy="1176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t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/>
            <a:t>2.</a:t>
          </a:r>
        </a:p>
      </dsp:txBody>
      <dsp:txXfrm>
        <a:off x="0" y="1177516"/>
        <a:ext cx="6513603" cy="1176797"/>
      </dsp:txXfrm>
    </dsp:sp>
    <dsp:sp modelId="{A515316D-F239-4D84-8D67-B5394F510F98}">
      <dsp:nvSpPr>
        <dsp:cNvPr id="0" name=""/>
        <dsp:cNvSpPr/>
      </dsp:nvSpPr>
      <dsp:spPr>
        <a:xfrm>
          <a:off x="0" y="2354314"/>
          <a:ext cx="6513603" cy="0"/>
        </a:xfrm>
        <a:prstGeom prst="lin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9C5D62-953D-4A54-A20F-8A07470362FA}">
      <dsp:nvSpPr>
        <dsp:cNvPr id="0" name=""/>
        <dsp:cNvSpPr/>
      </dsp:nvSpPr>
      <dsp:spPr>
        <a:xfrm>
          <a:off x="0" y="2354314"/>
          <a:ext cx="6513603" cy="1176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t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/>
            <a:t>3.</a:t>
          </a:r>
        </a:p>
      </dsp:txBody>
      <dsp:txXfrm>
        <a:off x="0" y="2354314"/>
        <a:ext cx="6513603" cy="1176797"/>
      </dsp:txXfrm>
    </dsp:sp>
    <dsp:sp modelId="{7EF9CEAB-831C-48EF-9D6C-ADF0B15FE112}">
      <dsp:nvSpPr>
        <dsp:cNvPr id="0" name=""/>
        <dsp:cNvSpPr/>
      </dsp:nvSpPr>
      <dsp:spPr>
        <a:xfrm>
          <a:off x="0" y="3531111"/>
          <a:ext cx="6513603" cy="0"/>
        </a:xfrm>
        <a:prstGeom prst="line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D773F2-0187-4DFB-90CD-6BCEDF93D6C2}">
      <dsp:nvSpPr>
        <dsp:cNvPr id="0" name=""/>
        <dsp:cNvSpPr/>
      </dsp:nvSpPr>
      <dsp:spPr>
        <a:xfrm>
          <a:off x="0" y="3531111"/>
          <a:ext cx="6513603" cy="1176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t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/>
            <a:t>4.</a:t>
          </a:r>
        </a:p>
      </dsp:txBody>
      <dsp:txXfrm>
        <a:off x="0" y="3531111"/>
        <a:ext cx="6513603" cy="1176797"/>
      </dsp:txXfrm>
    </dsp:sp>
    <dsp:sp modelId="{DCE6649C-9CB3-4214-BDFF-289BDF8B49B6}">
      <dsp:nvSpPr>
        <dsp:cNvPr id="0" name=""/>
        <dsp:cNvSpPr/>
      </dsp:nvSpPr>
      <dsp:spPr>
        <a:xfrm>
          <a:off x="0" y="4707909"/>
          <a:ext cx="6513603" cy="0"/>
        </a:xfrm>
        <a:prstGeom prst="lin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BA1557-7B9E-4918-8192-73F242C49E5A}">
      <dsp:nvSpPr>
        <dsp:cNvPr id="0" name=""/>
        <dsp:cNvSpPr/>
      </dsp:nvSpPr>
      <dsp:spPr>
        <a:xfrm>
          <a:off x="0" y="4707909"/>
          <a:ext cx="6513603" cy="1176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t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/>
            <a:t>5.</a:t>
          </a:r>
        </a:p>
      </dsp:txBody>
      <dsp:txXfrm>
        <a:off x="0" y="4707909"/>
        <a:ext cx="6513603" cy="11767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3ACBA-D3BB-4B99-9DD6-BFE400EB20AE}" type="datetimeFigureOut">
              <a:rPr lang="en-US" smtClean="0"/>
              <a:t>8/4/2019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8D79B9-B29A-440B-8D03-BAEE1DA9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396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0F45E-246B-43EC-AF68-3882D29812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C7CC6B-79E0-447A-BD5A-9651437D6A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33994-B140-4253-A3DB-94F53D30A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B512B-FEDC-4D96-B84D-89F2EF381122}" type="datetimeFigureOut">
              <a:rPr lang="en-US" smtClean="0"/>
              <a:t>8/4/2019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8DD197-7E11-4408-A6D9-B6E739B9B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E3EAB3-429D-458F-B174-5312D30E9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94F7-CB02-4B2C-92DD-C2DE46928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416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3C5B4-166B-4C20-9B73-64099C4D3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92B03B-055B-451C-BDC7-B71AC76A5D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EC0C4-1BD6-4797-88AF-A638ACF5C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B512B-FEDC-4D96-B84D-89F2EF381122}" type="datetimeFigureOut">
              <a:rPr lang="en-US" smtClean="0"/>
              <a:t>8/4/2019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4CCDE-57A7-4FE8-849E-499191C9D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C9133-BF08-4D20-8C11-B8B361FEC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94F7-CB02-4B2C-92DD-C2DE46928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297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466709-D030-407F-9D38-40934DE466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BAF5A0-D483-4F1E-B4C6-F0F249CB74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12B6E-1CE5-4038-9188-454FD2520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B512B-FEDC-4D96-B84D-89F2EF381122}" type="datetimeFigureOut">
              <a:rPr lang="en-US" smtClean="0"/>
              <a:t>8/4/2019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791EA6-D5E7-4F7A-AEBD-1DB72F239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055C0-CCAF-44EE-A402-8F824FB00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94F7-CB02-4B2C-92DD-C2DE46928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78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1EC4F-7375-4320-8BE2-BC2B5BE0F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D335E-918A-43B9-B9AB-559AA98DE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993A1-8592-43FB-9634-94BC19881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B512B-FEDC-4D96-B84D-89F2EF381122}" type="datetimeFigureOut">
              <a:rPr lang="en-US" smtClean="0"/>
              <a:t>8/4/2019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6C74A7-5615-4E24-8661-7AA3A66F6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045E6-4346-4B90-9A4F-F5FB1C7D3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94F7-CB02-4B2C-92DD-C2DE46928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73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3FFAB-9C3D-455B-A420-8659AD0E6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71F30B-C46E-4863-894F-F03F09BC6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722F2-4D1E-49B3-A549-4BD32546A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B512B-FEDC-4D96-B84D-89F2EF381122}" type="datetimeFigureOut">
              <a:rPr lang="en-US" smtClean="0"/>
              <a:t>8/4/2019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FC7004-1D3B-4FDE-8789-2294D9391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53571-E6CE-47B7-98F9-698F11E67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94F7-CB02-4B2C-92DD-C2DE46928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884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F4EC3-7E78-47EF-9850-5E5182C86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0EF4E-2D5E-4339-A7FE-031E55CF13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4DBFA3-CECD-40E5-AEFF-DC2A3BFB6F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CF0121-4A49-41D8-84FF-9A422CC5C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B512B-FEDC-4D96-B84D-89F2EF381122}" type="datetimeFigureOut">
              <a:rPr lang="en-US" smtClean="0"/>
              <a:t>8/4/2019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5A7991-730F-4194-A916-B946E99C2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19563F-7C0E-4C05-9FFC-1A130EC9D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94F7-CB02-4B2C-92DD-C2DE46928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750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E0CC8-9E45-451A-9C82-052A32698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A99225-5FC3-4A80-825E-422DE685C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47FFB3-C636-4E86-81DB-F822EDFE62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636294-D041-48BF-A8BC-66FD157A21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13F9DA-8471-4B90-B157-9B196C2FC5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6FE30B-21DB-4B24-B8BD-C931A6D33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B512B-FEDC-4D96-B84D-89F2EF381122}" type="datetimeFigureOut">
              <a:rPr lang="en-US" smtClean="0"/>
              <a:t>8/4/2019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0891BD-1BD1-4565-9CD1-4DFCD9292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6CBA47-4F68-48A8-A69B-3ECFEB315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94F7-CB02-4B2C-92DD-C2DE46928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573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D941D-FE1C-4D66-84D5-C41153C5E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F49A59-7703-4829-9C75-650454D18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B512B-FEDC-4D96-B84D-89F2EF381122}" type="datetimeFigureOut">
              <a:rPr lang="en-US" smtClean="0"/>
              <a:t>8/4/2019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ECFCD0-F484-45DF-8E05-746415CD1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B611C6-87A8-43F0-B981-BF2F61C84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94F7-CB02-4B2C-92DD-C2DE46928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769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0D3C92-D686-49FC-93A1-E8298D420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B512B-FEDC-4D96-B84D-89F2EF381122}" type="datetimeFigureOut">
              <a:rPr lang="en-US" smtClean="0"/>
              <a:t>8/4/2019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E23832-9F32-47B6-897C-1D6D43302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61BE44-F819-4EA1-B64D-5913A4369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94F7-CB02-4B2C-92DD-C2DE46928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396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997C3-4F47-4886-8C38-892CE6ADB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95C2C-572D-444E-9C75-51A87BA92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F10AB4-FA3C-49C9-B8A7-84149D1846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A99B42-A30C-4503-A6F1-37ED4AC91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B512B-FEDC-4D96-B84D-89F2EF381122}" type="datetimeFigureOut">
              <a:rPr lang="en-US" smtClean="0"/>
              <a:t>8/4/2019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301C3E-7E5D-46C9-A354-C1F8E868D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5A6ABC-84C0-49C6-A378-7D1336A80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94F7-CB02-4B2C-92DD-C2DE46928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442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D32C8-D9FF-4070-AA2E-7C4073C36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2087B6-218F-449A-B806-00B62214BC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494380-672F-4F88-A8ED-E7E226DCE0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E9A959-925B-42C1-8584-E5DCD0A02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B512B-FEDC-4D96-B84D-89F2EF381122}" type="datetimeFigureOut">
              <a:rPr lang="en-US" smtClean="0"/>
              <a:t>8/4/2019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9DAACB-0BDE-4712-82E3-D16C798AB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99EE78-AF63-4BDD-B376-6B95CDEC4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94F7-CB02-4B2C-92DD-C2DE46928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473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E0C691-91A8-4BF0-84BB-ADFB1EE98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439D9E-CA7F-4A95-97BC-FD1DEB7B8B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0E1FE-995A-4948-A73F-9EBAD417E3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B512B-FEDC-4D96-B84D-89F2EF381122}" type="datetimeFigureOut">
              <a:rPr lang="en-US" smtClean="0"/>
              <a:t>8/4/2019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86F93-7F42-4415-9FE8-82747D8794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C222A9-2627-4E03-9FCD-5DE4BE46AB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E94F7-CB02-4B2C-92DD-C2DE46928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964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4">
            <a:extLst>
              <a:ext uri="{FF2B5EF4-FFF2-40B4-BE49-F238E27FC236}">
                <a16:creationId xmlns:a16="http://schemas.microsoft.com/office/drawing/2014/main" id="{8496D4E3-2042-4A7A-B321-DC56154632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3E3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5CB7AC4A-CAB5-406B-9E41-85BE0AA5C4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11" b="15641"/>
          <a:stretch/>
        </p:blipFill>
        <p:spPr>
          <a:xfrm>
            <a:off x="150849" y="-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05E524-1E0A-4ACD-8B97-2649135FA7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812712"/>
            <a:ext cx="6696456" cy="4224232"/>
          </a:xfrm>
        </p:spPr>
        <p:txBody>
          <a:bodyPr>
            <a:normAutofit fontScale="90000"/>
          </a:bodyPr>
          <a:lstStyle/>
          <a:p>
            <a:pPr algn="l"/>
            <a:r>
              <a:rPr lang="en-US" sz="6600" b="1" dirty="0">
                <a:solidFill>
                  <a:srgbClr val="FFFFFF"/>
                </a:solidFill>
              </a:rPr>
              <a:t>Recycling</a:t>
            </a:r>
            <a:br>
              <a:rPr lang="en-US" sz="6600" b="1" dirty="0">
                <a:solidFill>
                  <a:srgbClr val="FFFFFF"/>
                </a:solidFill>
              </a:rPr>
            </a:br>
            <a:r>
              <a:rPr lang="en-US" sz="6600" b="1" dirty="0">
                <a:solidFill>
                  <a:srgbClr val="FFFFFF"/>
                </a:solidFill>
              </a:rPr>
              <a:t>Association</a:t>
            </a:r>
            <a:br>
              <a:rPr lang="en-US" sz="6600" b="1" dirty="0">
                <a:solidFill>
                  <a:srgbClr val="FFFFFF"/>
                </a:solidFill>
              </a:rPr>
            </a:br>
            <a:r>
              <a:rPr lang="en-US" sz="6600" b="1" dirty="0">
                <a:solidFill>
                  <a:srgbClr val="FFFFFF"/>
                </a:solidFill>
              </a:rPr>
              <a:t>of North Carolina</a:t>
            </a:r>
            <a:br>
              <a:rPr lang="en-US" b="1" dirty="0">
                <a:solidFill>
                  <a:srgbClr val="FFFFFF"/>
                </a:solidFill>
              </a:rPr>
            </a:br>
            <a:br>
              <a:rPr lang="en-US" b="1" dirty="0">
                <a:solidFill>
                  <a:srgbClr val="FFFFFF"/>
                </a:solidFill>
              </a:rPr>
            </a:b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80891D-9582-40FD-972A-DD740E3F0F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7626" y="5399832"/>
            <a:ext cx="9521859" cy="1095231"/>
          </a:xfrm>
        </p:spPr>
        <p:txBody>
          <a:bodyPr>
            <a:normAutofit/>
          </a:bodyPr>
          <a:lstStyle/>
          <a:p>
            <a:pPr algn="l"/>
            <a:r>
              <a:rPr lang="en-US" sz="6300" dirty="0">
                <a:solidFill>
                  <a:srgbClr val="FFFFFF"/>
                </a:solidFill>
              </a:rPr>
              <a:t>August, 2019</a:t>
            </a:r>
          </a:p>
        </p:txBody>
      </p:sp>
      <p:cxnSp>
        <p:nvCxnSpPr>
          <p:cNvPr id="25" name="Straight Connector 16">
            <a:extLst>
              <a:ext uri="{FF2B5EF4-FFF2-40B4-BE49-F238E27FC236}">
                <a16:creationId xmlns:a16="http://schemas.microsoft.com/office/drawing/2014/main" id="{B44245A4-2E90-4CC3-80EB-0F26D03B9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1823" y="5207570"/>
            <a:ext cx="5144167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03931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9B22EA8-D535-4205-8659-E6E751958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Build a High Trust Organization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Content Placeholder 5">
            <a:extLst>
              <a:ext uri="{FF2B5EF4-FFF2-40B4-BE49-F238E27FC236}">
                <a16:creationId xmlns:a16="http://schemas.microsoft.com/office/drawing/2014/main" id="{798BFF0E-1F6E-47B5-8F92-602F78E4CB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14" y="2509911"/>
            <a:ext cx="10383472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370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11">
            <a:extLst>
              <a:ext uri="{FF2B5EF4-FFF2-40B4-BE49-F238E27FC236}">
                <a16:creationId xmlns:a16="http://schemas.microsoft.com/office/drawing/2014/main" id="{64E585EA-75FD-4025-8270-F66A58A15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318C576-BA81-40EA-9545-B4B0851F3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High Trust Organizations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…Science Has Spoken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AFD53EF-048C-405C-B2A3-B938C008F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22601"/>
            <a:ext cx="10515598" cy="4154361"/>
          </a:xfrm>
        </p:spPr>
        <p:txBody>
          <a:bodyPr>
            <a:normAutofit/>
          </a:bodyPr>
          <a:lstStyle/>
          <a:p>
            <a:endParaRPr lang="en-US" sz="2000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Enjoy their jobs 60% more</a:t>
            </a:r>
          </a:p>
          <a:p>
            <a:r>
              <a:rPr lang="en-US" dirty="0">
                <a:solidFill>
                  <a:srgbClr val="FFFFFF"/>
                </a:solidFill>
              </a:rPr>
              <a:t>Are 70% more aligned with their companies' purpose</a:t>
            </a:r>
          </a:p>
          <a:p>
            <a:r>
              <a:rPr lang="en-US" dirty="0">
                <a:solidFill>
                  <a:srgbClr val="FFFFFF"/>
                </a:solidFill>
              </a:rPr>
              <a:t>Felt 66% closer to their colleagues</a:t>
            </a:r>
          </a:p>
          <a:p>
            <a:r>
              <a:rPr lang="en-US" dirty="0">
                <a:solidFill>
                  <a:srgbClr val="FFFFFF"/>
                </a:solidFill>
              </a:rPr>
              <a:t>Had 11% more empathy for their workmates</a:t>
            </a:r>
          </a:p>
          <a:p>
            <a:r>
              <a:rPr lang="en-US" dirty="0">
                <a:solidFill>
                  <a:srgbClr val="FFFFFF"/>
                </a:solidFill>
              </a:rPr>
              <a:t>Experienced 40% less burnout from their work</a:t>
            </a:r>
          </a:p>
          <a:p>
            <a:r>
              <a:rPr lang="en-US" dirty="0">
                <a:solidFill>
                  <a:srgbClr val="FFFFFF"/>
                </a:solidFill>
              </a:rPr>
              <a:t>Earn 17% more than those working at low-trust organizations</a:t>
            </a:r>
          </a:p>
          <a:p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7875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43425-0A4B-470E-82FD-442C34ED6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7"/>
            <a:ext cx="8956889" cy="349788"/>
          </a:xfrm>
        </p:spPr>
        <p:txBody>
          <a:bodyPr>
            <a:normAutofit fontScale="90000"/>
          </a:bodyPr>
          <a:lstStyle/>
          <a:p>
            <a:r>
              <a:rPr lang="en-US"/>
              <a:t>Trust Builders – The Golden Rule</a:t>
            </a:r>
            <a:br>
              <a:rPr lang="en-US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E2DBD-443B-4E20-938E-0F7DB942C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1193008"/>
            <a:ext cx="5580420" cy="5030812"/>
          </a:xfrm>
        </p:spPr>
        <p:txBody>
          <a:bodyPr>
            <a:normAutofit/>
          </a:bodyPr>
          <a:lstStyle/>
          <a:p>
            <a:r>
              <a:rPr lang="en-US" sz="2000"/>
              <a:t>Actively listen</a:t>
            </a:r>
          </a:p>
          <a:p>
            <a:r>
              <a:rPr lang="en-US" sz="2000"/>
              <a:t>Consistently, do what you say</a:t>
            </a:r>
          </a:p>
          <a:p>
            <a:r>
              <a:rPr lang="en-US" sz="2000"/>
              <a:t>Tell the truth, even white lies will do harm</a:t>
            </a:r>
          </a:p>
          <a:p>
            <a:r>
              <a:rPr lang="en-US" sz="2000"/>
              <a:t>Don’t avoid but communicate problems</a:t>
            </a:r>
          </a:p>
          <a:p>
            <a:r>
              <a:rPr lang="en-US" sz="2000"/>
              <a:t>Show vulnerability</a:t>
            </a:r>
          </a:p>
          <a:p>
            <a:r>
              <a:rPr lang="en-US" sz="2000"/>
              <a:t>Say things in a respectful way you won’t regret</a:t>
            </a:r>
          </a:p>
          <a:p>
            <a:r>
              <a:rPr lang="en-US" sz="2000"/>
              <a:t>Share the workload</a:t>
            </a:r>
          </a:p>
          <a:p>
            <a:r>
              <a:rPr lang="en-US" sz="2000"/>
              <a:t>Be a team player</a:t>
            </a:r>
          </a:p>
          <a:p>
            <a:r>
              <a:rPr lang="en-US" sz="2000"/>
              <a:t>Don’t fly off the handle </a:t>
            </a:r>
          </a:p>
          <a:p>
            <a:r>
              <a:rPr lang="en-US" sz="2000"/>
              <a:t>Resist talking negatively about others</a:t>
            </a:r>
          </a:p>
          <a:p>
            <a:r>
              <a:rPr lang="en-US" sz="2000"/>
              <a:t>Treat others how you want to be treated</a:t>
            </a:r>
          </a:p>
          <a:p>
            <a:pPr marL="0" indent="0">
              <a:buNone/>
            </a:pPr>
            <a:endParaRPr lang="en-US" sz="1300"/>
          </a:p>
          <a:p>
            <a:pPr marL="0" indent="0">
              <a:buNone/>
            </a:pPr>
            <a:endParaRPr lang="en-US" sz="1300"/>
          </a:p>
          <a:p>
            <a:pPr marL="0" indent="0">
              <a:buNone/>
            </a:pPr>
            <a:endParaRPr lang="en-US" sz="1300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8C8DFA50-1666-4010-B3E5-7C8E3801A2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5" b="3"/>
          <a:stretch/>
        </p:blipFill>
        <p:spPr>
          <a:xfrm>
            <a:off x="6229350" y="902402"/>
            <a:ext cx="4465737" cy="456067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71057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C4795B2-5CE3-4041-BD70-3AF4219007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53" y="643467"/>
            <a:ext cx="986029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261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97F9A-6725-47AB-A483-B9C6E3316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en-US"/>
              <a:t>Relationships Matter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19159-619E-403A-ACAA-90C9C2902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181" y="2279017"/>
            <a:ext cx="6493669" cy="4328951"/>
          </a:xfrm>
        </p:spPr>
        <p:txBody>
          <a:bodyPr anchor="t">
            <a:normAutofit/>
          </a:bodyPr>
          <a:lstStyle/>
          <a:p>
            <a:r>
              <a:rPr lang="en-US" sz="2000" dirty="0"/>
              <a:t>Leaders with strong employee relationships have significantly less stress</a:t>
            </a:r>
          </a:p>
          <a:p>
            <a:endParaRPr lang="en-US" sz="2000" dirty="0"/>
          </a:p>
          <a:p>
            <a:r>
              <a:rPr lang="en-US" sz="2000" dirty="0"/>
              <a:t>Employee satisfaction increases by 50% when a worker develops a close relationship at work</a:t>
            </a:r>
          </a:p>
          <a:p>
            <a:endParaRPr lang="en-US" sz="2000" dirty="0"/>
          </a:p>
          <a:p>
            <a:r>
              <a:rPr lang="en-US" sz="2000" dirty="0"/>
              <a:t>22% of employees are less engaged at work because of workplace conflicts</a:t>
            </a:r>
          </a:p>
          <a:p>
            <a:endParaRPr lang="en-US" sz="2000" dirty="0"/>
          </a:p>
          <a:p>
            <a:r>
              <a:rPr lang="en-US" sz="2000" dirty="0"/>
              <a:t>Only 5% of workers strongly agree that their organization helps them build stronger personal relationships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DC0644-CA31-4240-B778-E2F4B0EB67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8" r="11580" b="1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841474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EB073-1E7A-46ED-8F80-C0F00D137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9" y="364331"/>
            <a:ext cx="5006336" cy="1743075"/>
          </a:xfrm>
        </p:spPr>
        <p:txBody>
          <a:bodyPr>
            <a:normAutofit/>
          </a:bodyPr>
          <a:lstStyle/>
          <a:p>
            <a:r>
              <a:rPr lang="en-US" dirty="0"/>
              <a:t>Workplace Relationship Builders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8AFD4-2F81-4A51-A8F4-C703CF108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3" y="2293144"/>
            <a:ext cx="5006336" cy="3760522"/>
          </a:xfrm>
        </p:spPr>
        <p:txBody>
          <a:bodyPr anchor="t">
            <a:normAutofit/>
          </a:bodyPr>
          <a:lstStyle/>
          <a:p>
            <a:r>
              <a:rPr lang="en-US" sz="2400" dirty="0"/>
              <a:t>Trust</a:t>
            </a:r>
          </a:p>
          <a:p>
            <a:r>
              <a:rPr lang="en-US" sz="2400" dirty="0"/>
              <a:t>Communication</a:t>
            </a:r>
          </a:p>
          <a:p>
            <a:r>
              <a:rPr lang="en-US" sz="2400" dirty="0"/>
              <a:t>Collaboration</a:t>
            </a:r>
          </a:p>
          <a:p>
            <a:r>
              <a:rPr lang="en-US" sz="2400" dirty="0"/>
              <a:t>Diversity / Inclusion</a:t>
            </a:r>
          </a:p>
          <a:p>
            <a:r>
              <a:rPr lang="en-US" sz="2400" dirty="0"/>
              <a:t>Respect</a:t>
            </a:r>
          </a:p>
          <a:p>
            <a:r>
              <a:rPr lang="en-US" sz="2400" dirty="0"/>
              <a:t>Empathy &amp; Compassion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What do you do to build relationships?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218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A503EC-40CE-4A9D-978A-B675132D3E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3" r="15641" b="2"/>
          <a:stretch/>
        </p:blipFill>
        <p:spPr>
          <a:xfrm>
            <a:off x="6167846" y="1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200905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9551C0D-C597-4ED1-A938-64FA037EE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Build</a:t>
            </a:r>
            <a:r>
              <a:rPr 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 “Yes And” Work Culture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C072DA8F-1404-44E3-B8E9-7F845123DD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719" y="2509911"/>
            <a:ext cx="7075463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785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11">
            <a:extLst>
              <a:ext uri="{FF2B5EF4-FFF2-40B4-BE49-F238E27FC236}">
                <a16:creationId xmlns:a16="http://schemas.microsoft.com/office/drawing/2014/main" id="{64E585EA-75FD-4025-8270-F66A58A15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4BDF64-DB3C-4E7C-8566-6E3FF4880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Listening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E52E8-7A4B-4075-802D-103149C47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22601"/>
            <a:ext cx="10515598" cy="4154361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If you are talking more that 20% of the time, you may not be a good listener.</a:t>
            </a:r>
          </a:p>
          <a:p>
            <a:endParaRPr lang="en-US" sz="2000" dirty="0">
              <a:solidFill>
                <a:srgbClr val="FFFFFF"/>
              </a:solidFill>
            </a:endParaRPr>
          </a:p>
          <a:p>
            <a:r>
              <a:rPr lang="en-US" sz="2000" dirty="0">
                <a:solidFill>
                  <a:srgbClr val="FFFFFF"/>
                </a:solidFill>
              </a:rPr>
              <a:t>If you are annoyed at people interrupting you, it may because they are desperately trying to get a word in</a:t>
            </a:r>
          </a:p>
          <a:p>
            <a:endParaRPr lang="en-US" sz="2000" dirty="0">
              <a:solidFill>
                <a:srgbClr val="FFFFFF"/>
              </a:solidFill>
            </a:endParaRPr>
          </a:p>
          <a:p>
            <a:r>
              <a:rPr lang="en-US" sz="2000" dirty="0">
                <a:solidFill>
                  <a:srgbClr val="FFFFFF"/>
                </a:solidFill>
              </a:rPr>
              <a:t>If your explanations/stories take up too much time, be aware and “land the plane” sooner</a:t>
            </a:r>
          </a:p>
          <a:p>
            <a:endParaRPr lang="en-US" sz="2000" dirty="0">
              <a:solidFill>
                <a:srgbClr val="FFFFFF"/>
              </a:solidFill>
            </a:endParaRPr>
          </a:p>
          <a:p>
            <a:r>
              <a:rPr lang="en-US" sz="2000" dirty="0">
                <a:solidFill>
                  <a:srgbClr val="FFFFFF"/>
                </a:solidFill>
              </a:rPr>
              <a:t>Don’t use weak filler words to keep the floor</a:t>
            </a:r>
          </a:p>
          <a:p>
            <a:pPr marL="0" indent="0">
              <a:buNone/>
            </a:pP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2867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1F112D-8EDD-4422-94BD-45B11D8FD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Communicate by</a:t>
            </a:r>
            <a:b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Intentionally Building Relationships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882938F-64D7-4395-8597-D92E43047D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22" y="1335837"/>
            <a:ext cx="6553545" cy="419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7829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9364BD30-CA23-4525-BAF4-19340C6A4A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621" y="1123527"/>
            <a:ext cx="6796752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558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973589-68F1-4956-B33A-0B3CF4A2D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Meet ScrapDog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Content Placeholder 5">
            <a:extLst>
              <a:ext uri="{FF2B5EF4-FFF2-40B4-BE49-F238E27FC236}">
                <a16:creationId xmlns:a16="http://schemas.microsoft.com/office/drawing/2014/main" id="{3A06955F-2082-480D-8BB8-1E813D54DB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7" r="11925"/>
          <a:stretch/>
        </p:blipFill>
        <p:spPr>
          <a:xfrm>
            <a:off x="6443067" y="492573"/>
            <a:ext cx="3975055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744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55099D04-4BC1-4D0A-9D4B-47E22215A1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334" y="643467"/>
            <a:ext cx="877333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578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drawing of a person&#10;&#10;Description automatically generated">
            <a:extLst>
              <a:ext uri="{FF2B5EF4-FFF2-40B4-BE49-F238E27FC236}">
                <a16:creationId xmlns:a16="http://schemas.microsoft.com/office/drawing/2014/main" id="{461234CB-6EE9-45F4-8EA1-A5EED138C3B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620" y="643467"/>
            <a:ext cx="681475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408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8A740BC-A0AA-45E0-B899-2AE9C6FE1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3121" y="-2"/>
            <a:ext cx="6278879" cy="6858002"/>
          </a:xfrm>
          <a:custGeom>
            <a:avLst/>
            <a:gdLst>
              <a:gd name="connsiteX0" fmla="*/ 45572 w 6278879"/>
              <a:gd name="connsiteY0" fmla="*/ 0 h 6858002"/>
              <a:gd name="connsiteX1" fmla="*/ 6278879 w 6278879"/>
              <a:gd name="connsiteY1" fmla="*/ 0 h 6858002"/>
              <a:gd name="connsiteX2" fmla="*/ 6278879 w 6278879"/>
              <a:gd name="connsiteY2" fmla="*/ 6858002 h 6858002"/>
              <a:gd name="connsiteX3" fmla="*/ 3292308 w 6278879"/>
              <a:gd name="connsiteY3" fmla="*/ 6858002 h 6858002"/>
              <a:gd name="connsiteX4" fmla="*/ 3181526 w 6278879"/>
              <a:gd name="connsiteY4" fmla="*/ 6786982 h 6858002"/>
              <a:gd name="connsiteX5" fmla="*/ 0 w 6278879"/>
              <a:gd name="connsiteY5" fmla="*/ 803254 h 6858002"/>
              <a:gd name="connsiteX6" fmla="*/ 37255 w 6278879"/>
              <a:gd name="connsiteY6" fmla="*/ 65447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9" h="6858002">
                <a:moveTo>
                  <a:pt x="45572" y="0"/>
                </a:moveTo>
                <a:lnTo>
                  <a:pt x="6278879" y="0"/>
                </a:lnTo>
                <a:lnTo>
                  <a:pt x="6278879" y="6858002"/>
                </a:lnTo>
                <a:lnTo>
                  <a:pt x="3292308" y="6858002"/>
                </a:lnTo>
                <a:lnTo>
                  <a:pt x="3181526" y="6786982"/>
                </a:lnTo>
                <a:cubicBezTo>
                  <a:pt x="1262021" y="5490191"/>
                  <a:pt x="0" y="3294103"/>
                  <a:pt x="0" y="803254"/>
                </a:cubicBezTo>
                <a:cubicBezTo>
                  <a:pt x="0" y="554169"/>
                  <a:pt x="12620" y="308032"/>
                  <a:pt x="37255" y="65447"/>
                </a:cubicBez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1B360B-4F5F-4BE0-B2F3-588A57040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9013052" cy="1193650"/>
          </a:xfrm>
        </p:spPr>
        <p:txBody>
          <a:bodyPr anchor="b">
            <a:normAutofit/>
          </a:bodyPr>
          <a:lstStyle/>
          <a:p>
            <a:r>
              <a:rPr lang="en-US" sz="4000" dirty="0"/>
              <a:t>Business Challenges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874EF51-C858-4BB9-97C3-D17755787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3661" y="2316480"/>
            <a:ext cx="82296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C52CE-D075-41F5-B9DA-18BA56C4E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2316480"/>
            <a:ext cx="9013052" cy="36552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Low level of unemployment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Employee retention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Growth in tough markets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Finding time and dollars for training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Four generations in the workforce</a:t>
            </a:r>
          </a:p>
        </p:txBody>
      </p:sp>
    </p:spTree>
    <p:extLst>
      <p:ext uri="{BB962C8B-B14F-4D97-AF65-F5344CB8AC3E}">
        <p14:creationId xmlns:p14="http://schemas.microsoft.com/office/powerpoint/2010/main" val="30973914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person&#10;&#10;Description automatically generated">
            <a:extLst>
              <a:ext uri="{FF2B5EF4-FFF2-40B4-BE49-F238E27FC236}">
                <a16:creationId xmlns:a16="http://schemas.microsoft.com/office/drawing/2014/main" id="{05D93534-C91D-43A7-8389-191D37BA64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131" y="1123527"/>
            <a:ext cx="6139733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229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8A740BC-A0AA-45E0-B899-2AE9C6FE1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3121" y="-2"/>
            <a:ext cx="6278879" cy="6858002"/>
          </a:xfrm>
          <a:custGeom>
            <a:avLst/>
            <a:gdLst>
              <a:gd name="connsiteX0" fmla="*/ 45572 w 6278879"/>
              <a:gd name="connsiteY0" fmla="*/ 0 h 6858002"/>
              <a:gd name="connsiteX1" fmla="*/ 6278879 w 6278879"/>
              <a:gd name="connsiteY1" fmla="*/ 0 h 6858002"/>
              <a:gd name="connsiteX2" fmla="*/ 6278879 w 6278879"/>
              <a:gd name="connsiteY2" fmla="*/ 6858002 h 6858002"/>
              <a:gd name="connsiteX3" fmla="*/ 3292308 w 6278879"/>
              <a:gd name="connsiteY3" fmla="*/ 6858002 h 6858002"/>
              <a:gd name="connsiteX4" fmla="*/ 3181526 w 6278879"/>
              <a:gd name="connsiteY4" fmla="*/ 6786982 h 6858002"/>
              <a:gd name="connsiteX5" fmla="*/ 0 w 6278879"/>
              <a:gd name="connsiteY5" fmla="*/ 803254 h 6858002"/>
              <a:gd name="connsiteX6" fmla="*/ 37255 w 6278879"/>
              <a:gd name="connsiteY6" fmla="*/ 65447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9" h="6858002">
                <a:moveTo>
                  <a:pt x="45572" y="0"/>
                </a:moveTo>
                <a:lnTo>
                  <a:pt x="6278879" y="0"/>
                </a:lnTo>
                <a:lnTo>
                  <a:pt x="6278879" y="6858002"/>
                </a:lnTo>
                <a:lnTo>
                  <a:pt x="3292308" y="6858002"/>
                </a:lnTo>
                <a:lnTo>
                  <a:pt x="3181526" y="6786982"/>
                </a:lnTo>
                <a:cubicBezTo>
                  <a:pt x="1262021" y="5490191"/>
                  <a:pt x="0" y="3294103"/>
                  <a:pt x="0" y="803254"/>
                </a:cubicBezTo>
                <a:cubicBezTo>
                  <a:pt x="0" y="554169"/>
                  <a:pt x="12620" y="308032"/>
                  <a:pt x="37255" y="65447"/>
                </a:cubicBez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5A62D2-AFA5-4EDD-BBA8-7D2A70E82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9013052" cy="1623312"/>
          </a:xfrm>
        </p:spPr>
        <p:txBody>
          <a:bodyPr anchor="b">
            <a:normAutofit/>
          </a:bodyPr>
          <a:lstStyle/>
          <a:p>
            <a:r>
              <a:rPr lang="en-US" sz="4000"/>
              <a:t>Values Matter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874EF51-C858-4BB9-97C3-D17755787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3661" y="2316480"/>
            <a:ext cx="82296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7887B-1170-4BDE-B36F-75A8A4135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2644518"/>
            <a:ext cx="9013052" cy="3327251"/>
          </a:xfrm>
        </p:spPr>
        <p:txBody>
          <a:bodyPr>
            <a:normAutofit/>
          </a:bodyPr>
          <a:lstStyle/>
          <a:p>
            <a:r>
              <a:rPr lang="en-US" sz="2000"/>
              <a:t>Care</a:t>
            </a:r>
          </a:p>
          <a:p>
            <a:endParaRPr lang="en-US" sz="2000"/>
          </a:p>
          <a:p>
            <a:r>
              <a:rPr lang="en-US" sz="2000"/>
              <a:t>Assist</a:t>
            </a:r>
          </a:p>
          <a:p>
            <a:endParaRPr lang="en-US" sz="2000"/>
          </a:p>
          <a:p>
            <a:r>
              <a:rPr lang="en-US" sz="2000"/>
              <a:t>Respect</a:t>
            </a:r>
          </a:p>
          <a:p>
            <a:endParaRPr lang="en-US" sz="2000"/>
          </a:p>
          <a:p>
            <a:r>
              <a:rPr lang="en-US" sz="2000"/>
              <a:t>Trust</a:t>
            </a:r>
          </a:p>
        </p:txBody>
      </p:sp>
    </p:spTree>
    <p:extLst>
      <p:ext uri="{BB962C8B-B14F-4D97-AF65-F5344CB8AC3E}">
        <p14:creationId xmlns:p14="http://schemas.microsoft.com/office/powerpoint/2010/main" val="21302128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8FF296-09A2-497F-B996-306D14AE2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How would people in your company describe you?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CBF9738-1797-4047-8AA2-2A90F117F4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1645251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0112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222AAB7-3C4B-4EDC-927B-38E42491F93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45" y="569913"/>
            <a:ext cx="4972050" cy="3905250"/>
          </a:xfr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622C2AF0-1916-4109-8B8E-45A8DBADB72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950" y="3869922"/>
            <a:ext cx="5181600" cy="2172505"/>
          </a:xfrm>
        </p:spPr>
      </p:pic>
    </p:spTree>
    <p:extLst>
      <p:ext uri="{BB962C8B-B14F-4D97-AF65-F5344CB8AC3E}">
        <p14:creationId xmlns:p14="http://schemas.microsoft.com/office/powerpoint/2010/main" val="346800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B9D18-1671-435A-A5B3-5B95DCFA9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Be the Company – Be the Culture</a:t>
            </a:r>
            <a:endParaRPr lang="en-US" dirty="0"/>
          </a:p>
        </p:txBody>
      </p:sp>
      <p:pic>
        <p:nvPicPr>
          <p:cNvPr id="10" name="Content Placeholder 9" descr="A drawing of a person&#10;&#10;Description automatically generated">
            <a:extLst>
              <a:ext uri="{FF2B5EF4-FFF2-40B4-BE49-F238E27FC236}">
                <a16:creationId xmlns:a16="http://schemas.microsoft.com/office/drawing/2014/main" id="{EF9281FD-E8D5-4A25-B4E8-926801077B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397" y="2565123"/>
            <a:ext cx="2871216" cy="2919984"/>
          </a:xfrm>
        </p:spPr>
      </p:pic>
      <p:pic>
        <p:nvPicPr>
          <p:cNvPr id="14" name="Picture 13" descr="A close up of a mans face&#10;&#10;Description automatically generated">
            <a:extLst>
              <a:ext uri="{FF2B5EF4-FFF2-40B4-BE49-F238E27FC236}">
                <a16:creationId xmlns:a16="http://schemas.microsoft.com/office/drawing/2014/main" id="{B1A578A4-5115-446A-A89D-F3A6A864CC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237" y="2646220"/>
            <a:ext cx="2871216" cy="2919984"/>
          </a:xfrm>
          <a:prstGeom prst="rect">
            <a:avLst/>
          </a:prstGeom>
        </p:spPr>
      </p:pic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26321E84-1D37-47CD-AB75-A58D418841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028" y="2877126"/>
            <a:ext cx="2484681" cy="25268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07F8001-153A-4905-AF05-2F4D888EBA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637" y="2718171"/>
            <a:ext cx="2871216" cy="2919984"/>
          </a:xfrm>
          <a:prstGeom prst="rect">
            <a:avLst/>
          </a:prstGeom>
        </p:spPr>
      </p:pic>
      <p:pic>
        <p:nvPicPr>
          <p:cNvPr id="20" name="Picture 19" descr="A drawing of a person&#10;&#10;Description automatically generated">
            <a:extLst>
              <a:ext uri="{FF2B5EF4-FFF2-40B4-BE49-F238E27FC236}">
                <a16:creationId xmlns:a16="http://schemas.microsoft.com/office/drawing/2014/main" id="{F1B6535B-6726-42D6-AFD3-08B2934D2B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853" y="2484026"/>
            <a:ext cx="2871216" cy="291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445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50AED4E86AB6419215B408CECFDC37" ma:contentTypeVersion="12" ma:contentTypeDescription="Create a new document." ma:contentTypeScope="" ma:versionID="673fce3d9baf3f11ebe84454c43e9517">
  <xsd:schema xmlns:xsd="http://www.w3.org/2001/XMLSchema" xmlns:xs="http://www.w3.org/2001/XMLSchema" xmlns:p="http://schemas.microsoft.com/office/2006/metadata/properties" xmlns:ns2="27c9bb00-45c7-4e75-953f-621d46928133" xmlns:ns3="2bb4740b-9742-4f9e-b34f-ca099a5da5a4" targetNamespace="http://schemas.microsoft.com/office/2006/metadata/properties" ma:root="true" ma:fieldsID="c35ddf5918ef39de6b8757a2ddc3093c" ns2:_="" ns3:_="">
    <xsd:import namespace="27c9bb00-45c7-4e75-953f-621d46928133"/>
    <xsd:import namespace="2bb4740b-9742-4f9e-b34f-ca099a5da5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c9bb00-45c7-4e75-953f-621d469281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b4740b-9742-4f9e-b34f-ca099a5da5a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46CFCD5-EBE6-4583-AD6E-7A2C54DF837F}"/>
</file>

<file path=customXml/itemProps2.xml><?xml version="1.0" encoding="utf-8"?>
<ds:datastoreItem xmlns:ds="http://schemas.openxmlformats.org/officeDocument/2006/customXml" ds:itemID="{E4B178B3-519A-475A-929D-2D53F5D8A35E}"/>
</file>

<file path=customXml/itemProps3.xml><?xml version="1.0" encoding="utf-8"?>
<ds:datastoreItem xmlns:ds="http://schemas.openxmlformats.org/officeDocument/2006/customXml" ds:itemID="{D4E4A574-D0C2-4C2D-84E1-0099E8BF90F2}"/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341</Words>
  <Application>Microsoft Office PowerPoint</Application>
  <PresentationFormat>Widescreen</PresentationFormat>
  <Paragraphs>77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Recycling Association of North Carolina  </vt:lpstr>
      <vt:lpstr>Meet ScrapDog</vt:lpstr>
      <vt:lpstr>PowerPoint Presentation</vt:lpstr>
      <vt:lpstr>Business Challenges</vt:lpstr>
      <vt:lpstr>PowerPoint Presentation</vt:lpstr>
      <vt:lpstr>Values Matter</vt:lpstr>
      <vt:lpstr>How would people in your company describe you?</vt:lpstr>
      <vt:lpstr>PowerPoint Presentation</vt:lpstr>
      <vt:lpstr>Be the Company – Be the Culture</vt:lpstr>
      <vt:lpstr>Build a High Trust Organization</vt:lpstr>
      <vt:lpstr>High Trust Organizations …Science Has Spoken</vt:lpstr>
      <vt:lpstr>Trust Builders – The Golden Rule </vt:lpstr>
      <vt:lpstr>PowerPoint Presentation</vt:lpstr>
      <vt:lpstr>Relationships Matter</vt:lpstr>
      <vt:lpstr>Workplace Relationship Builders</vt:lpstr>
      <vt:lpstr>Build a “Yes And” Work Culture </vt:lpstr>
      <vt:lpstr>Listening Matters</vt:lpstr>
      <vt:lpstr>Communicate by Intentionally Building Relationships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RANC</dc:title>
  <dc:creator>Judy Ferraro</dc:creator>
  <cp:lastModifiedBy>Judy Ferraro</cp:lastModifiedBy>
  <cp:revision>4</cp:revision>
  <dcterms:created xsi:type="dcterms:W3CDTF">2019-08-01T03:07:27Z</dcterms:created>
  <dcterms:modified xsi:type="dcterms:W3CDTF">2019-08-05T01:09:01Z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0x0101007950AED4E86AB6419215B408CECFDC37</vt:lpwstr>
  </property>
</Properties>
</file>