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1" r:id="rId1"/>
    <p:sldMasterId id="2147483673" r:id="rId2"/>
  </p:sldMasterIdLst>
  <p:notesMasterIdLst>
    <p:notesMasterId r:id="rId20"/>
  </p:notesMasterIdLst>
  <p:handoutMasterIdLst>
    <p:handoutMasterId r:id="rId21"/>
  </p:handoutMasterIdLst>
  <p:sldIdLst>
    <p:sldId id="346" r:id="rId3"/>
    <p:sldId id="460" r:id="rId4"/>
    <p:sldId id="457" r:id="rId5"/>
    <p:sldId id="432" r:id="rId6"/>
    <p:sldId id="489" r:id="rId7"/>
    <p:sldId id="458" r:id="rId8"/>
    <p:sldId id="487" r:id="rId9"/>
    <p:sldId id="490" r:id="rId10"/>
    <p:sldId id="447" r:id="rId11"/>
    <p:sldId id="449" r:id="rId12"/>
    <p:sldId id="492" r:id="rId13"/>
    <p:sldId id="485" r:id="rId14"/>
    <p:sldId id="488" r:id="rId15"/>
    <p:sldId id="491" r:id="rId16"/>
    <p:sldId id="484" r:id="rId17"/>
    <p:sldId id="486" r:id="rId18"/>
    <p:sldId id="469" r:id="rId19"/>
  </p:sldIdLst>
  <p:sldSz cx="9144000" cy="6858000" type="screen4x3"/>
  <p:notesSz cx="6950075" cy="9236075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arrie Blewitt" initials="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1489"/>
    <a:srgbClr val="4E7AA7"/>
    <a:srgbClr val="FFFFFF"/>
    <a:srgbClr val="CC6600"/>
    <a:srgbClr val="278CC3"/>
    <a:srgbClr val="FF9933"/>
    <a:srgbClr val="FF9900"/>
    <a:srgbClr val="006600"/>
    <a:srgbClr val="CFE0EB"/>
    <a:srgbClr val="8B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6" autoAdjust="0"/>
    <p:restoredTop sz="83172" autoAdjust="0"/>
  </p:normalViewPr>
  <p:slideViewPr>
    <p:cSldViewPr snapToGrid="0" snapToObjects="1">
      <p:cViewPr varScale="1">
        <p:scale>
          <a:sx n="97" d="100"/>
          <a:sy n="97" d="100"/>
        </p:scale>
        <p:origin x="1752" y="78"/>
      </p:cViewPr>
      <p:guideLst>
        <p:guide orient="horz" pos="2146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11699" cy="461805"/>
          </a:xfrm>
          <a:prstGeom prst="rect">
            <a:avLst/>
          </a:prstGeom>
        </p:spPr>
        <p:txBody>
          <a:bodyPr vert="horz" lIns="92298" tIns="46150" rIns="92298" bIns="4615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770" y="0"/>
            <a:ext cx="3011699" cy="461805"/>
          </a:xfrm>
          <a:prstGeom prst="rect">
            <a:avLst/>
          </a:prstGeom>
        </p:spPr>
        <p:txBody>
          <a:bodyPr vert="horz" lIns="92298" tIns="46150" rIns="92298" bIns="4615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142AB44-77A9-40AF-96EE-8CCD92A3840D}" type="datetimeFigureOut">
              <a:rPr lang="en-US"/>
              <a:pPr>
                <a:defRPr/>
              </a:pPr>
              <a:t>7/30/2018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772668"/>
            <a:ext cx="3011699" cy="461805"/>
          </a:xfrm>
          <a:prstGeom prst="rect">
            <a:avLst/>
          </a:prstGeom>
        </p:spPr>
        <p:txBody>
          <a:bodyPr vert="horz" lIns="92298" tIns="46150" rIns="92298" bIns="4615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770" y="8772668"/>
            <a:ext cx="3011699" cy="461805"/>
          </a:xfrm>
          <a:prstGeom prst="rect">
            <a:avLst/>
          </a:prstGeom>
        </p:spPr>
        <p:txBody>
          <a:bodyPr vert="horz" lIns="92298" tIns="46150" rIns="92298" bIns="4615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0452EAC-6B7E-4DAC-8344-D60A00EF6F5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52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11699" cy="461805"/>
          </a:xfrm>
          <a:prstGeom prst="rect">
            <a:avLst/>
          </a:prstGeom>
        </p:spPr>
        <p:txBody>
          <a:bodyPr vert="horz" lIns="92298" tIns="46150" rIns="92298" bIns="4615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70" y="0"/>
            <a:ext cx="3011699" cy="461805"/>
          </a:xfrm>
          <a:prstGeom prst="rect">
            <a:avLst/>
          </a:prstGeom>
        </p:spPr>
        <p:txBody>
          <a:bodyPr vert="horz" lIns="92298" tIns="46150" rIns="92298" bIns="4615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EDD1AF5-3CE1-4D3E-8229-B3E89071A378}" type="datetimeFigureOut">
              <a:rPr lang="en-US"/>
              <a:pPr>
                <a:defRPr/>
              </a:pPr>
              <a:t>7/30/2018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98" tIns="46150" rIns="92298" bIns="4615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387137"/>
            <a:ext cx="5560060" cy="4156235"/>
          </a:xfrm>
          <a:prstGeom prst="rect">
            <a:avLst/>
          </a:prstGeom>
        </p:spPr>
        <p:txBody>
          <a:bodyPr vert="horz" lIns="92298" tIns="46150" rIns="92298" bIns="4615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772668"/>
            <a:ext cx="3011699" cy="461805"/>
          </a:xfrm>
          <a:prstGeom prst="rect">
            <a:avLst/>
          </a:prstGeom>
        </p:spPr>
        <p:txBody>
          <a:bodyPr vert="horz" lIns="92298" tIns="46150" rIns="92298" bIns="4615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70" y="8772668"/>
            <a:ext cx="3011699" cy="461805"/>
          </a:xfrm>
          <a:prstGeom prst="rect">
            <a:avLst/>
          </a:prstGeom>
        </p:spPr>
        <p:txBody>
          <a:bodyPr vert="horz" lIns="92298" tIns="46150" rIns="92298" bIns="4615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C62E0DD-5355-4FCB-96A7-A41012CF17B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3622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62E0DD-5355-4FCB-96A7-A41012CF17B3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0782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 smtClean="0"/>
              <a:t>Institute of Scrap Recycling Industries (ISRI)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 smtClean="0">
                <a:latin typeface="Helvetica" pitchFamily="34" charset="0"/>
                <a:ea typeface="Calibri" pitchFamily="34" charset="0"/>
                <a:cs typeface="Times New Roman" pitchFamily="18" charset="0"/>
              </a:rPr>
              <a:t>ISRI is an international trade association that represents more than 1,600 member companies that process, broker and consume scrap (ranging from small, family-owned businesses to large, multi-national corporations)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 smtClean="0">
                <a:latin typeface="Helvetica" pitchFamily="34" charset="0"/>
                <a:ea typeface="Calibri" pitchFamily="34" charset="0"/>
                <a:cs typeface="Times New Roman" pitchFamily="18" charset="0"/>
              </a:rPr>
              <a:t>Representing 7,000+ facilities worldwide - that process, broker &amp; consume scrap metals, paper, plastics, glass, textiles, rubber, and electronics.</a:t>
            </a:r>
          </a:p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D2DC3A-93DC-49E1-B117-4749848D9E19}" type="slidenum">
              <a:rPr lang="en-US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987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endParaRPr lang="en-US" baseline="0" dirty="0" smtClean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62E0DD-5355-4FCB-96A7-A41012CF17B3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6339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Most cited in the region for 2017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62E0DD-5355-4FCB-96A7-A41012CF17B3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21248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OSHA Emphasis Programs for Region</a:t>
            </a:r>
            <a:r>
              <a:rPr lang="en-US" baseline="0" dirty="0" smtClean="0"/>
              <a:t> 4</a:t>
            </a:r>
          </a:p>
          <a:p>
            <a:endParaRPr lang="en-US" baseline="0" dirty="0" smtClean="0"/>
          </a:p>
          <a:p>
            <a:r>
              <a:rPr lang="en-US" baseline="0" dirty="0" smtClean="0"/>
              <a:t>Web link for Emphasis Programs included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62E0DD-5355-4FCB-96A7-A41012CF17B3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1561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Task</a:t>
            </a:r>
            <a:r>
              <a:rPr lang="en-US" baseline="0" dirty="0" smtClean="0"/>
              <a:t> groups working on industry safety issues.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Radiation group is working with the CRCPD – Committee for Radiation Control Program Directors – we are working on an info E&amp;T pkg </a:t>
            </a:r>
            <a:r>
              <a:rPr lang="en-US" baseline="0" dirty="0" smtClean="0"/>
              <a:t>w/video</a:t>
            </a:r>
          </a:p>
          <a:p>
            <a:endParaRPr lang="en-US" baseline="0" dirty="0" smtClean="0"/>
          </a:p>
          <a:p>
            <a:r>
              <a:rPr lang="en-US" baseline="0" dirty="0" smtClean="0"/>
              <a:t>Airbag Task Group is in a holding pattern waiting on a response from </a:t>
            </a:r>
            <a:r>
              <a:rPr lang="en-US" baseline="0" dirty="0" err="1" smtClean="0"/>
              <a:t>mfg</a:t>
            </a:r>
            <a:r>
              <a:rPr lang="en-US" baseline="0" dirty="0" smtClean="0"/>
              <a:t> groups</a:t>
            </a:r>
          </a:p>
          <a:p>
            <a:endParaRPr lang="en-US" baseline="0" dirty="0" smtClean="0"/>
          </a:p>
          <a:p>
            <a:r>
              <a:rPr lang="en-US" baseline="0" dirty="0" err="1" smtClean="0"/>
              <a:t>Env</a:t>
            </a:r>
            <a:r>
              <a:rPr lang="en-US" baseline="0" dirty="0" smtClean="0"/>
              <a:t> Justice Task Group is working with members to help them understand how to reach out and get in front of the issues before the issues get them</a:t>
            </a:r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Battery Task Group is working with the BCI – Battery Council International – BCI is producing a video that they will share with us to stream on ISRI website</a:t>
            </a:r>
          </a:p>
          <a:p>
            <a:endParaRPr lang="en-US" baseline="0" dirty="0" smtClean="0"/>
          </a:p>
          <a:p>
            <a:r>
              <a:rPr lang="en-US" baseline="0" dirty="0" smtClean="0"/>
              <a:t>Fire Task Group is working with NWRA and SWANA – Nat’l Waste &amp; Recycling Assn and The Solid Waste Assn of North America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62E0DD-5355-4FCB-96A7-A41012CF17B3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0777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</a:t>
            </a:r>
            <a:r>
              <a:rPr lang="en-US" baseline="0" dirty="0" smtClean="0"/>
              <a:t> was shared with tony smith by tod lyons of interstate batteries. Tod has requested that ISRI post this on their website as an awareness piece.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Do we need to make a motion or take a vote on adding this to the ISRI website?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62E0DD-5355-4FCB-96A7-A41012CF17B3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26493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OSHA’s safe and sound week info with web link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62E0DD-5355-4FCB-96A7-A41012CF17B3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288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C5F2EFD-2B09-4CCB-9BA2-B7BF073E4C2B}" type="datetime1">
              <a:rPr lang="en-US" smtClean="0"/>
              <a:t>7/30/2018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34E062-2DC7-4891-97D0-46EA5365639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7" name="Picture 6" descr="ISRIPowerpoint-02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49254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569B3F-1BB8-4639-A13D-7F9BD8E029CC}" type="datetime1">
              <a:rPr lang="en-US" smtClean="0"/>
              <a:t>7/30/2018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6F98BB-76EE-41A4-9241-FEA9B80E13D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1105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3006A7-CDEB-4BF8-BA60-EBD1E5B9FB39}" type="datetime1">
              <a:rPr lang="en-US" smtClean="0"/>
              <a:t>7/30/2018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B42DB6-5B8C-4510-BC40-9E5A8F0A891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32642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ISRIPowerpoint-02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0045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A3C224-F161-4354-97D2-EED995E9E23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7/30/2018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4E062-2DC7-4891-97D0-46EA5365639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0459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74EAEA-F2B3-4503-B9F3-0B6C536DE9F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7/30/2018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DC135-2D44-43F4-8EF6-51E1DDE388E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794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271E2-8469-42C5-8044-33C1A8C52F6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7/30/2018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4520F4-12F2-4286-A661-783F99CA5A9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3328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A44CA8-156C-46E1-8DC1-5C5EA45A50A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7/30/2018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DD5394-36B4-4A2E-AA75-731DE85A3F2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0289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59A56-B46B-4626-BD91-621A5D00C24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7/30/2018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2CA938-0B63-477B-8992-3E5324BEFAE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10244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F2303B-8A04-4A1E-8667-3F9FB5F8F54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7/30/2018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D1FC2-56BB-46B0-8FE9-94DCE31B772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87802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59FB39-96CE-4703-9EE0-8D016232EFD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7/30/2018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6BE0D7-94A6-4BF6-974E-F8AED3EDB6F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3467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9538"/>
            <a:ext cx="3008313" cy="75201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069538"/>
            <a:ext cx="5111750" cy="5056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821558"/>
            <a:ext cx="3008313" cy="430460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0D424-3D9E-40D0-BEFA-E9C00D46029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7/30/2018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F30F29-549C-4751-BC50-DFBD64449E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2352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32DB0D-3BA0-4A6C-A3A0-1CBF2735E29D}" type="datetime1">
              <a:rPr lang="en-US" smtClean="0"/>
              <a:t>7/30/2018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AFDC135-2D44-43F4-8EF6-51E1DDE388E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4263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186519"/>
            <a:ext cx="5486400" cy="354105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90B9A7-FBD5-4778-A733-37C6C54AE83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7/30/2018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D51151-7EEC-4BAA-AEA1-0BA8E2AAC74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2239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E533B-ED09-4860-B6E0-E19478A2FBA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7/30/2018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6F98BB-76EE-41A4-9241-FEA9B80E13D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19371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EB070-7134-4F57-AB15-7B6A5819BE2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7/30/2018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B42DB6-5B8C-4510-BC40-9E5A8F0A891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837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9A3F9A-2F34-4BCC-A1DB-A48C6D6A0BB5}" type="datetime1">
              <a:rPr lang="en-US" smtClean="0"/>
              <a:t>7/30/2018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D4520F4-12F2-4286-A661-783F99CA5A9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7747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A8A566-695B-4B40-B6C6-82086EFE8913}" type="datetime1">
              <a:rPr lang="en-US" smtClean="0"/>
              <a:t>7/30/2018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ADD5394-36B4-4A2E-AA75-731DE85A3F2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897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180A91-749F-4102-94D0-F467A804C01A}" type="datetime1">
              <a:rPr lang="en-US" smtClean="0"/>
              <a:t>7/30/2018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2CA938-0B63-477B-8992-3E5324BEFAE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415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BD4623-2A12-43EC-A180-F493F37B8CC6}" type="datetime1">
              <a:rPr lang="en-US" smtClean="0"/>
              <a:t>7/30/2018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FD1FC2-56BB-46B0-8FE9-94DCE31B772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649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BAF0D9A-9A29-496A-BB36-A3836523F3FE}" type="datetime1">
              <a:rPr lang="en-US" smtClean="0"/>
              <a:t>7/30/2018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6BE0D7-94A6-4BF6-974E-F8AED3EDB6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9445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E64A7C6-9CC3-4A9D-B049-3ED73AA61DCC}" type="datetime1">
              <a:rPr lang="en-US" smtClean="0"/>
              <a:t>7/30/2018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F30F29-549C-4751-BC50-DFBD64449EB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861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1EF564-F5E1-4F70-878A-31B3ABEA1D22}" type="datetime1">
              <a:rPr lang="en-US" smtClean="0"/>
              <a:t>7/30/2018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D51151-7EEC-4BAA-AEA1-0BA8E2AAC74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4467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955B40-983A-489B-9595-B5387E789F66}" type="datetime1">
              <a:rPr lang="en-US" smtClean="0"/>
              <a:t>7/30/2018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9062C6E-31DB-4404-B55C-49A7D76044B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7" name="Picture 6" descr="ISRIPowerpoint-01.jpg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1006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ISRIPowerpoint-01.jpg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6943725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70000"/>
            <a:ext cx="8229600" cy="485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168688B-1B3B-4069-8947-098D1D21A60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7/30/2018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C9062C6E-31DB-4404-B55C-49A7D76044B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4529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 kern="1200">
          <a:solidFill>
            <a:srgbClr val="2C3E6A"/>
          </a:solidFill>
          <a:latin typeface="Century Gothic"/>
          <a:ea typeface="+mj-ea"/>
          <a:cs typeface="Century Gothic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C3E6A"/>
          </a:solidFill>
          <a:latin typeface="Century Gothic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C3E6A"/>
          </a:solidFill>
          <a:latin typeface="Century Gothic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C3E6A"/>
          </a:solidFill>
          <a:latin typeface="Century Gothic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C3E6A"/>
          </a:solidFill>
          <a:latin typeface="Century Gothic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C3E6A"/>
          </a:solidFill>
          <a:latin typeface="Century Gothic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C3E6A"/>
          </a:solidFill>
          <a:latin typeface="Century Gothic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C3E6A"/>
          </a:solidFill>
          <a:latin typeface="Century Gothic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C3E6A"/>
          </a:solidFill>
          <a:latin typeface="Century Gothic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Century Gothic"/>
          <a:ea typeface="+mn-ea"/>
          <a:cs typeface="Century Gothic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Century Gothic"/>
          <a:ea typeface="+mn-ea"/>
          <a:cs typeface="Century Gothic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Century Gothic"/>
          <a:ea typeface="+mn-ea"/>
          <a:cs typeface="Century Gothic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Century Gothic"/>
          <a:ea typeface="+mn-ea"/>
          <a:cs typeface="Century Gothic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400" kern="1200">
          <a:solidFill>
            <a:schemeClr val="tx1"/>
          </a:solidFill>
          <a:latin typeface="Century Gothic"/>
          <a:ea typeface="+mn-ea"/>
          <a:cs typeface="Century Gothic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bor.nc.gov/safety-and-health" TargetMode="External"/><Relationship Id="rId2" Type="http://schemas.openxmlformats.org/officeDocument/2006/relationships/hyperlink" Target="http://www.isri.org/safety/safety-management-program-risps/isri-safety-fact-sheets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sri.org/safety-best-practices/isri-safety/isri-safety-resources#.WPUR9fkrJAg" TargetMode="Externa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deq.nc.gov/" TargetMode="External"/><Relationship Id="rId3" Type="http://schemas.openxmlformats.org/officeDocument/2006/relationships/hyperlink" Target="https://www.call2recycle.org/safety/" TargetMode="External"/><Relationship Id="rId7" Type="http://schemas.openxmlformats.org/officeDocument/2006/relationships/hyperlink" Target="https://www.labor.nc.gov/safety-and-health/publications" TargetMode="External"/><Relationship Id="rId2" Type="http://schemas.openxmlformats.org/officeDocument/2006/relationships/hyperlink" Target="https://calpsc.org/products/batteries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abor.nc.gov/safety-and-health/library" TargetMode="External"/><Relationship Id="rId5" Type="http://schemas.openxmlformats.org/officeDocument/2006/relationships/hyperlink" Target="http://www.isri.org/safety" TargetMode="External"/><Relationship Id="rId10" Type="http://schemas.openxmlformats.org/officeDocument/2006/relationships/hyperlink" Target="https://www.epa.gov/" TargetMode="External"/><Relationship Id="rId4" Type="http://schemas.openxmlformats.org/officeDocument/2006/relationships/hyperlink" Target="https://www.youtube.com/watch?v=8wM-Ejskwl4&amp;feature=youtu.be" TargetMode="External"/><Relationship Id="rId9" Type="http://schemas.openxmlformats.org/officeDocument/2006/relationships/hyperlink" Target="https://www.osha.gov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ha.gov/pls/imis/citedstandard.html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ha.gov/dep/leps/leps.html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bor.nc.gov/safety-and-health" TargetMode="External"/><Relationship Id="rId2" Type="http://schemas.openxmlformats.org/officeDocument/2006/relationships/hyperlink" Target="http://www.isri.org/safety/safety-management-program-risps/isri-safety-fact-sheets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sha.gov/injuryreporting/index.html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37592" y="1368162"/>
            <a:ext cx="8506408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chemeClr val="bg1"/>
                </a:solidFill>
                <a:latin typeface="Calibri" pitchFamily="34" charset="0"/>
              </a:rPr>
              <a:t>What’s New in the Safety World</a:t>
            </a:r>
          </a:p>
          <a:p>
            <a:endParaRPr lang="en-US" sz="2000" b="1" dirty="0" smtClean="0">
              <a:latin typeface="Calibri" pitchFamily="34" charset="0"/>
            </a:endParaRPr>
          </a:p>
          <a:p>
            <a:endParaRPr lang="en-US" sz="2000" b="1" dirty="0" smtClean="0">
              <a:latin typeface="Calibri" pitchFamily="34" charset="0"/>
            </a:endParaRPr>
          </a:p>
          <a:p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</a:rPr>
              <a:t>August 3rd</a:t>
            </a:r>
          </a:p>
          <a:p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</a:rPr>
              <a:t>RANC Annual Meeting</a:t>
            </a:r>
          </a:p>
          <a:p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</a:rPr>
              <a:t>Wrightsville Beach, NC</a:t>
            </a:r>
          </a:p>
          <a:p>
            <a:endParaRPr lang="en-US" sz="2400" b="1" dirty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</a:rPr>
              <a:t>Tony </a:t>
            </a:r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</a:rPr>
              <a:t>Smith - </a:t>
            </a:r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</a:rPr>
              <a:t>ISRI</a:t>
            </a:r>
            <a:endParaRPr lang="en-US" sz="2000" b="1" dirty="0" smtClean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r>
              <a:rPr lang="en-US" sz="20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		</a:t>
            </a:r>
            <a:r>
              <a:rPr lang="en-US" sz="1600" dirty="0">
                <a:solidFill>
                  <a:srgbClr val="FFFFFF"/>
                </a:solidFill>
                <a:latin typeface="Century Gothic" pitchFamily="34" charset="0"/>
              </a:rPr>
              <a:t/>
            </a:r>
            <a:br>
              <a:rPr lang="en-US" sz="1600" dirty="0">
                <a:solidFill>
                  <a:srgbClr val="FFFFFF"/>
                </a:solidFill>
                <a:latin typeface="Century Gothic" pitchFamily="34" charset="0"/>
              </a:rPr>
            </a:br>
            <a:endParaRPr lang="pt-PT" sz="1600" b="1" dirty="0" smtClean="0">
              <a:solidFill>
                <a:srgbClr val="00408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466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01600"/>
            <a:ext cx="8362950" cy="622301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Century Gothic" panose="020B0502020202020204" pitchFamily="34" charset="0"/>
              </a:rPr>
              <a:t>Recordkeeping Rule</a:t>
            </a:r>
            <a:endParaRPr lang="en-US" b="1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0400" y="977900"/>
            <a:ext cx="7778750" cy="5283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/>
              <a:t>OSHA’s website </a:t>
            </a:r>
            <a:r>
              <a:rPr lang="en-US" sz="2400" dirty="0"/>
              <a:t>offers three options for employers to submit data:</a:t>
            </a:r>
          </a:p>
          <a:p>
            <a:pPr marL="0" indent="0">
              <a:buNone/>
            </a:pPr>
            <a:r>
              <a:rPr lang="en-US" sz="2400" dirty="0"/>
              <a:t>1</a:t>
            </a:r>
            <a:r>
              <a:rPr lang="en-US" sz="2400" dirty="0" smtClean="0"/>
              <a:t>. Users </a:t>
            </a:r>
            <a:r>
              <a:rPr lang="en-US" sz="2400" dirty="0"/>
              <a:t>will be able to manually enter data into a web form;</a:t>
            </a:r>
          </a:p>
          <a:p>
            <a:pPr marL="0" indent="0">
              <a:buNone/>
            </a:pPr>
            <a:r>
              <a:rPr lang="en-US" sz="2400" dirty="0"/>
              <a:t>2</a:t>
            </a:r>
            <a:r>
              <a:rPr lang="en-US" sz="2400" dirty="0" smtClean="0"/>
              <a:t>. Users </a:t>
            </a:r>
            <a:r>
              <a:rPr lang="en-US" sz="2400" dirty="0"/>
              <a:t>will be able to upload a CSV file to process single or multiple establishments at the same time; and</a:t>
            </a:r>
          </a:p>
          <a:p>
            <a:pPr marL="0" indent="0">
              <a:buNone/>
            </a:pPr>
            <a:r>
              <a:rPr lang="en-US" sz="2400" dirty="0"/>
              <a:t>3</a:t>
            </a:r>
            <a:r>
              <a:rPr lang="en-US" sz="2400" dirty="0" smtClean="0"/>
              <a:t>. Users </a:t>
            </a:r>
            <a:r>
              <a:rPr lang="en-US" sz="2400" dirty="0"/>
              <a:t>of automated recordkeeping systems will have the </a:t>
            </a:r>
            <a:r>
              <a:rPr lang="en-US" sz="2400" dirty="0" smtClean="0"/>
              <a:t>  ability </a:t>
            </a:r>
            <a:r>
              <a:rPr lang="en-US" sz="2400" dirty="0"/>
              <a:t>to transmit data electronically with an API (application programming interface).</a:t>
            </a:r>
          </a:p>
          <a:p>
            <a:pPr marL="0" indent="0">
              <a:buNone/>
            </a:pPr>
            <a:r>
              <a:rPr lang="en-US" sz="2400" dirty="0" smtClean="0"/>
              <a:t>The data submission process involves four steps</a:t>
            </a:r>
            <a:r>
              <a:rPr lang="en-US" sz="2800" dirty="0" smtClean="0"/>
              <a:t>:</a:t>
            </a:r>
            <a:endParaRPr lang="en-US" sz="2400" dirty="0" smtClean="0"/>
          </a:p>
          <a:p>
            <a:pPr marL="342900" lvl="1" indent="0">
              <a:buNone/>
            </a:pPr>
            <a:r>
              <a:rPr lang="en-US" sz="2200" dirty="0" smtClean="0"/>
              <a:t>1. </a:t>
            </a:r>
            <a:r>
              <a:rPr lang="en-US" sz="2400" dirty="0" smtClean="0"/>
              <a:t>Creating an establishment;</a:t>
            </a:r>
          </a:p>
          <a:p>
            <a:pPr marL="342900" lvl="1" indent="0">
              <a:buNone/>
            </a:pPr>
            <a:r>
              <a:rPr lang="en-US" sz="2400" dirty="0" smtClean="0"/>
              <a:t>2. Adding </a:t>
            </a:r>
            <a:r>
              <a:rPr lang="en-US" sz="2400" dirty="0"/>
              <a:t>300A summary data;</a:t>
            </a:r>
          </a:p>
          <a:p>
            <a:pPr marL="342900" lvl="1" indent="0">
              <a:buNone/>
            </a:pPr>
            <a:r>
              <a:rPr lang="en-US" sz="2400" dirty="0"/>
              <a:t>3</a:t>
            </a:r>
            <a:r>
              <a:rPr lang="en-US" sz="2400" dirty="0" smtClean="0"/>
              <a:t>. Submitting </a:t>
            </a:r>
            <a:r>
              <a:rPr lang="en-US" sz="2400" dirty="0"/>
              <a:t>data to OSHA; and</a:t>
            </a:r>
          </a:p>
          <a:p>
            <a:pPr marL="342900" lvl="1" indent="0">
              <a:buNone/>
            </a:pPr>
            <a:r>
              <a:rPr lang="en-US" sz="2400" dirty="0"/>
              <a:t>4</a:t>
            </a:r>
            <a:r>
              <a:rPr lang="en-US" sz="2400" dirty="0" smtClean="0"/>
              <a:t>. Reviewing </a:t>
            </a:r>
            <a:r>
              <a:rPr lang="en-US" sz="2400" dirty="0"/>
              <a:t>the confirmation email.</a:t>
            </a:r>
          </a:p>
          <a:p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FDC135-2D44-43F4-8EF6-51E1DDE388EB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68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986" y="1231164"/>
            <a:ext cx="8993171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b="1" u="sng" dirty="0" smtClean="0"/>
              <a:t>Beryllium</a:t>
            </a:r>
          </a:p>
          <a:p>
            <a:r>
              <a:rPr lang="en-US" sz="1800" dirty="0">
                <a:hlinkClick r:id="rId2"/>
              </a:rPr>
              <a:t>http://</a:t>
            </a:r>
            <a:r>
              <a:rPr lang="en-US" sz="1800" dirty="0" smtClean="0">
                <a:hlinkClick r:id="rId2"/>
              </a:rPr>
              <a:t>www.isri.org/safety/safety-management-program-risps/isri-safety-fact-sheets</a:t>
            </a:r>
            <a:endParaRPr lang="en-US" sz="1800" dirty="0" smtClean="0"/>
          </a:p>
          <a:p>
            <a:pPr marL="0" indent="0">
              <a:buNone/>
            </a:pPr>
            <a:endParaRPr lang="en-US" sz="1800" b="1" u="sng" dirty="0" smtClean="0"/>
          </a:p>
          <a:p>
            <a:pPr marL="0" indent="0">
              <a:buNone/>
            </a:pPr>
            <a:r>
              <a:rPr lang="en-US" sz="2800" b="1" u="sng" dirty="0" smtClean="0"/>
              <a:t>Silica, Respirable Crystalline</a:t>
            </a:r>
          </a:p>
          <a:p>
            <a:r>
              <a:rPr lang="en-US" sz="1800" dirty="0">
                <a:hlinkClick r:id="rId2"/>
              </a:rPr>
              <a:t>http://</a:t>
            </a:r>
            <a:r>
              <a:rPr lang="en-US" sz="1800" dirty="0" smtClean="0">
                <a:hlinkClick r:id="rId2"/>
              </a:rPr>
              <a:t>www.isri.org/safety/safety-management-program-risps/isri-safety-fact-sheets</a:t>
            </a:r>
            <a:endParaRPr lang="en-US" sz="1800" dirty="0" smtClean="0"/>
          </a:p>
          <a:p>
            <a:endParaRPr lang="en-US" sz="1800" dirty="0" smtClean="0"/>
          </a:p>
          <a:p>
            <a:pPr marL="0" indent="0">
              <a:buNone/>
            </a:pPr>
            <a:r>
              <a:rPr lang="en-US" sz="2800" b="1" u="sng" dirty="0" smtClean="0"/>
              <a:t>Recordkeeping</a:t>
            </a:r>
          </a:p>
          <a:p>
            <a:r>
              <a:rPr lang="en-US" sz="1800" dirty="0" smtClean="0">
                <a:hlinkClick r:id="rId3"/>
              </a:rPr>
              <a:t>https</a:t>
            </a:r>
            <a:r>
              <a:rPr lang="en-US" sz="1800" dirty="0">
                <a:hlinkClick r:id="rId3"/>
              </a:rPr>
              <a:t>://</a:t>
            </a:r>
            <a:r>
              <a:rPr lang="en-US" sz="1800" dirty="0" smtClean="0">
                <a:hlinkClick r:id="rId3"/>
              </a:rPr>
              <a:t>www.labor.nc.gov/safety-and-health</a:t>
            </a:r>
            <a:endParaRPr lang="en-US" sz="1800" dirty="0" smtClean="0"/>
          </a:p>
          <a:p>
            <a:endParaRPr lang="en-US" sz="1800" dirty="0" smtClean="0"/>
          </a:p>
          <a:p>
            <a:pPr marL="0" indent="0">
              <a:buNone/>
            </a:pPr>
            <a:r>
              <a:rPr lang="en-US" sz="2800" b="1" u="sng" dirty="0" smtClean="0"/>
              <a:t>Walking-Working Surfaces</a:t>
            </a:r>
          </a:p>
          <a:p>
            <a:r>
              <a:rPr lang="en-US" sz="1800" dirty="0" smtClean="0">
                <a:hlinkClick r:id="rId3"/>
              </a:rPr>
              <a:t>https</a:t>
            </a:r>
            <a:r>
              <a:rPr lang="en-US" sz="1800" dirty="0">
                <a:hlinkClick r:id="rId3"/>
              </a:rPr>
              <a:t>://www.labor.nc.gov/safety-and-health</a:t>
            </a:r>
            <a:endParaRPr lang="en-US" sz="18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endParaRPr lang="en-US" sz="1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FDC135-2D44-43F4-8EF6-51E1DDE388EB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88900"/>
            <a:ext cx="6896100" cy="7493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Standards Info &amp; Activity</a:t>
            </a:r>
            <a:endParaRPr lang="en-US" sz="3600" b="1" dirty="0"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929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6BE0D7-94A6-4BF6-974E-F8AED3EDB6F1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99510" y="194937"/>
            <a:ext cx="55952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Calibri"/>
              </a:rPr>
              <a:t>ISRI Safety Oriented Task Groups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636996" y="1448656"/>
            <a:ext cx="6216088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Radiation Task Group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Airbag Task </a:t>
            </a:r>
            <a:r>
              <a:rPr lang="en-US" sz="2800" dirty="0" smtClean="0"/>
              <a:t>Group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Environmental Justice Task Group</a:t>
            </a:r>
            <a:endParaRPr lang="en-US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Battery Task Group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Fire Task Group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5559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767" y="1089349"/>
            <a:ext cx="3653646" cy="4710486"/>
          </a:xfrm>
        </p:spPr>
      </p:pic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3744" y="1089349"/>
            <a:ext cx="3608160" cy="4710486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FDC135-2D44-43F4-8EF6-51E1DDE388EB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999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6BE0D7-94A6-4BF6-974E-F8AED3EDB6F1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99510" y="194937"/>
            <a:ext cx="56141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Calibri"/>
              </a:rPr>
              <a:t>ISRI Safety Programs &amp; Outreach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380143" y="1448656"/>
            <a:ext cx="777753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Safety Culture Blueprint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Weekly Tool Box Talks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DOT Self-Assessment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Recommended Industry Safe Practices &amp; Fact Sheets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Harwood Training Grant (Hazard Recognition &amp; Machine Guarding)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Mobile Equipment Train-the-Trainers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ISRI Safety &amp; Environmental Council (ISEC)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Circle of Safety Excellence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Safety Data Sheets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Safety Stand Down Day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81837" y="5369397"/>
            <a:ext cx="35803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en-US" sz="1100" dirty="0" smtClean="0">
              <a:solidFill>
                <a:prstClr val="black"/>
              </a:solidFill>
              <a:latin typeface="Calibri"/>
            </a:endParaRP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solidFill>
                  <a:prstClr val="black"/>
                </a:solidFill>
                <a:latin typeface="Calibri"/>
                <a:hlinkClick r:id="rId2"/>
              </a:rPr>
              <a:t>http://www.isri.org/safety-best-practices/isri-safety/isri-safety-resources#.</a:t>
            </a:r>
            <a:r>
              <a:rPr lang="en-US" sz="1100" dirty="0" smtClean="0">
                <a:solidFill>
                  <a:prstClr val="black"/>
                </a:solidFill>
                <a:latin typeface="Calibri"/>
                <a:hlinkClick r:id="rId2"/>
              </a:rPr>
              <a:t>WPUR9fkrJAg</a:t>
            </a:r>
            <a:endParaRPr lang="en-US" sz="1100" dirty="0" smtClean="0">
              <a:solidFill>
                <a:prstClr val="black"/>
              </a:solidFill>
              <a:latin typeface="Calibri"/>
            </a:endParaRP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en-US" sz="11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06829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6BE0D7-94A6-4BF6-974E-F8AED3EDB6F1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707783" y="5804772"/>
            <a:ext cx="37284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4E7AA7"/>
                </a:solidFill>
              </a:rPr>
              <a:t>https://www.osha.gov/safeandsoundweek/</a:t>
            </a:r>
          </a:p>
        </p:txBody>
      </p:sp>
      <p:sp>
        <p:nvSpPr>
          <p:cNvPr id="5" name="Rectangle 4"/>
          <p:cNvSpPr/>
          <p:nvPr/>
        </p:nvSpPr>
        <p:spPr>
          <a:xfrm>
            <a:off x="223705" y="179294"/>
            <a:ext cx="59510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OSHA Safe &amp; Sound Week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" y="1049934"/>
            <a:ext cx="8488680" cy="12649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50" y="2312636"/>
            <a:ext cx="7429500" cy="30099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446335" y="5412641"/>
            <a:ext cx="37284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/>
              <a:t>August 13 – 19, 2018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77216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0086"/>
            <a:ext cx="8229600" cy="5846077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2000" dirty="0" smtClean="0"/>
              <a:t>These are some excellent </a:t>
            </a:r>
            <a:r>
              <a:rPr lang="en-US" sz="2000" dirty="0"/>
              <a:t>guidelines for creating a good and sound business anywhere in the world: “Safety is not the absence of injury, safety is the reduction of risk. Show me a business culture that fosters risk reduction at all levels, and I will show you a business with low injury rates. An open and honest safety culture needs </a:t>
            </a:r>
            <a:r>
              <a:rPr lang="en-US" sz="2000" b="1" u="sng" dirty="0"/>
              <a:t>management commitment </a:t>
            </a:r>
            <a:r>
              <a:rPr lang="en-US" sz="2000" dirty="0"/>
              <a:t>,</a:t>
            </a:r>
            <a:r>
              <a:rPr lang="en-US" sz="2000" dirty="0" smtClean="0"/>
              <a:t> </a:t>
            </a:r>
            <a:r>
              <a:rPr lang="en-US" sz="2000" b="1" u="sng" dirty="0"/>
              <a:t>employee </a:t>
            </a:r>
            <a:r>
              <a:rPr lang="en-US" sz="2000" b="1" u="sng" dirty="0" smtClean="0"/>
              <a:t>engagement</a:t>
            </a:r>
            <a:r>
              <a:rPr lang="en-US" sz="2000" dirty="0" smtClean="0"/>
              <a:t>, and </a:t>
            </a:r>
            <a:r>
              <a:rPr lang="en-US" sz="2000" b="1" u="sng" dirty="0" smtClean="0"/>
              <a:t>accountability</a:t>
            </a:r>
            <a:r>
              <a:rPr lang="en-US" sz="2000" dirty="0" smtClean="0"/>
              <a:t>. </a:t>
            </a:r>
            <a:r>
              <a:rPr lang="en-US" sz="2000" dirty="0"/>
              <a:t>It means that everyone has to be on the same page within the organization. Having safety policies, programs, and procedures in place is great for helping guide the business </a:t>
            </a:r>
            <a:r>
              <a:rPr lang="en-US" sz="2000" dirty="0" smtClean="0"/>
              <a:t>forward and to </a:t>
            </a:r>
            <a:r>
              <a:rPr lang="en-US" sz="2000" dirty="0"/>
              <a:t>keep it in compliance and within the framework of the law, but </a:t>
            </a:r>
            <a:r>
              <a:rPr lang="en-US" sz="2000" b="1" u="sng" dirty="0"/>
              <a:t>compliance is not safety—and safety is not compliance</a:t>
            </a:r>
            <a:r>
              <a:rPr lang="en-US" sz="2000" dirty="0"/>
              <a:t>. Fostering a safety culture from the top down and from the bottom up should be the goal of all businesses across the scrap recycling spectrum—and around the world. If </a:t>
            </a:r>
            <a:r>
              <a:rPr lang="en-US" sz="2000" dirty="0" smtClean="0"/>
              <a:t>you </a:t>
            </a:r>
            <a:r>
              <a:rPr lang="en-US" sz="2000" dirty="0"/>
              <a:t>can do this, then </a:t>
            </a:r>
            <a:r>
              <a:rPr lang="en-US" sz="2000" dirty="0" smtClean="0"/>
              <a:t>you </a:t>
            </a:r>
            <a:r>
              <a:rPr lang="en-US" sz="2000" dirty="0"/>
              <a:t>will see injury and illness rates decline.”</a:t>
            </a:r>
            <a:endParaRPr lang="en-US" sz="2000" b="1" dirty="0">
              <a:latin typeface="Calibri" panose="020F0502020204030204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88900"/>
            <a:ext cx="6896100" cy="749300"/>
          </a:xfrm>
        </p:spPr>
        <p:txBody>
          <a:bodyPr>
            <a:noAutofit/>
          </a:bodyPr>
          <a:lstStyle/>
          <a:p>
            <a:r>
              <a:rPr lang="en-US" sz="3600" b="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Fostering Safety Culture</a:t>
            </a:r>
            <a:endParaRPr lang="en-US" sz="3600" b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986" y="1231164"/>
            <a:ext cx="8993171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800" b="1" u="sng" dirty="0" smtClean="0"/>
              <a:t>Batteries</a:t>
            </a:r>
          </a:p>
          <a:p>
            <a:r>
              <a:rPr lang="en-US" sz="2200" dirty="0" smtClean="0"/>
              <a:t>California Product Stewardship Council - </a:t>
            </a:r>
            <a:r>
              <a:rPr lang="en-US" sz="2200" dirty="0" smtClean="0">
                <a:hlinkClick r:id="rId2"/>
              </a:rPr>
              <a:t>https</a:t>
            </a:r>
            <a:r>
              <a:rPr lang="en-US" sz="2200" dirty="0">
                <a:hlinkClick r:id="rId2"/>
              </a:rPr>
              <a:t>://calpsc.org/products/batteries</a:t>
            </a:r>
            <a:r>
              <a:rPr lang="en-US" sz="2200" dirty="0" smtClean="0">
                <a:hlinkClick r:id="rId2"/>
              </a:rPr>
              <a:t>/</a:t>
            </a:r>
            <a:endParaRPr lang="en-US" sz="2200" dirty="0" smtClean="0"/>
          </a:p>
          <a:p>
            <a:r>
              <a:rPr lang="en-US" sz="2200" dirty="0"/>
              <a:t>Call2Recycle - </a:t>
            </a:r>
            <a:r>
              <a:rPr lang="en-US" sz="2200" dirty="0">
                <a:hlinkClick r:id="rId3"/>
              </a:rPr>
              <a:t>https://www.call2recycle.org/safety</a:t>
            </a:r>
            <a:r>
              <a:rPr lang="en-US" sz="2200" dirty="0" smtClean="0">
                <a:hlinkClick r:id="rId3"/>
              </a:rPr>
              <a:t>/</a:t>
            </a:r>
            <a:r>
              <a:rPr lang="en-US" sz="2200" dirty="0" smtClean="0"/>
              <a:t> </a:t>
            </a:r>
          </a:p>
          <a:p>
            <a:r>
              <a:rPr lang="en-US" sz="2200" dirty="0" smtClean="0"/>
              <a:t>Webinar - </a:t>
            </a:r>
            <a:r>
              <a:rPr lang="en-US" sz="2200" dirty="0" smtClean="0">
                <a:hlinkClick r:id="rId4"/>
              </a:rPr>
              <a:t>https</a:t>
            </a:r>
            <a:r>
              <a:rPr lang="en-US" sz="2200" dirty="0">
                <a:hlinkClick r:id="rId4"/>
              </a:rPr>
              <a:t>://</a:t>
            </a:r>
            <a:r>
              <a:rPr lang="en-US" sz="2200" dirty="0" smtClean="0">
                <a:hlinkClick r:id="rId4"/>
              </a:rPr>
              <a:t>www.youtube.com/watch?v=8wM-Ejskwl4&amp;feature=youtu.be</a:t>
            </a:r>
            <a:r>
              <a:rPr lang="en-US" sz="2200" dirty="0" smtClean="0"/>
              <a:t> </a:t>
            </a:r>
          </a:p>
          <a:p>
            <a:pPr marL="0" indent="0">
              <a:buNone/>
            </a:pPr>
            <a:r>
              <a:rPr lang="en-US" sz="3000" b="1" u="sng" dirty="0" smtClean="0"/>
              <a:t>Safety &amp; Environmental </a:t>
            </a:r>
          </a:p>
          <a:p>
            <a:r>
              <a:rPr lang="en-US" sz="2200" dirty="0" smtClean="0"/>
              <a:t>ISRI </a:t>
            </a:r>
            <a:r>
              <a:rPr lang="en-US" sz="2200" dirty="0"/>
              <a:t>– </a:t>
            </a:r>
            <a:r>
              <a:rPr lang="en-US" sz="2200" dirty="0">
                <a:hlinkClick r:id="rId5"/>
              </a:rPr>
              <a:t>http://</a:t>
            </a:r>
            <a:r>
              <a:rPr lang="en-US" sz="2200" dirty="0" smtClean="0">
                <a:hlinkClick r:id="rId5"/>
              </a:rPr>
              <a:t>www.isri.org/safety</a:t>
            </a:r>
            <a:endParaRPr lang="en-US" sz="2200" dirty="0" smtClean="0"/>
          </a:p>
          <a:p>
            <a:pPr marL="0" indent="0">
              <a:buNone/>
            </a:pPr>
            <a:r>
              <a:rPr lang="en-US" sz="2800" b="1" u="sng" dirty="0" smtClean="0"/>
              <a:t>Regulatory</a:t>
            </a:r>
          </a:p>
          <a:p>
            <a:r>
              <a:rPr lang="en-US" sz="2000" dirty="0" smtClean="0"/>
              <a:t>NC DOL </a:t>
            </a:r>
            <a:r>
              <a:rPr lang="en-US" sz="2000" dirty="0"/>
              <a:t>- </a:t>
            </a:r>
            <a:r>
              <a:rPr lang="en-US" sz="2200" dirty="0">
                <a:hlinkClick r:id="rId6"/>
              </a:rPr>
              <a:t>https://</a:t>
            </a:r>
            <a:r>
              <a:rPr lang="en-US" sz="2200" dirty="0" smtClean="0">
                <a:hlinkClick r:id="rId6"/>
              </a:rPr>
              <a:t>www.labor.nc.gov/safety-and-health/library</a:t>
            </a:r>
            <a:endParaRPr lang="en-US" sz="2200" dirty="0" smtClean="0"/>
          </a:p>
          <a:p>
            <a:r>
              <a:rPr lang="en-US" sz="2000" dirty="0"/>
              <a:t>NC DOL - </a:t>
            </a:r>
            <a:r>
              <a:rPr lang="en-US" sz="2200" dirty="0">
                <a:hlinkClick r:id="rId7"/>
              </a:rPr>
              <a:t>https://</a:t>
            </a:r>
            <a:r>
              <a:rPr lang="en-US" sz="2200" dirty="0" smtClean="0">
                <a:hlinkClick r:id="rId7"/>
              </a:rPr>
              <a:t>www.labor.nc.gov/safety-and-health/publications</a:t>
            </a:r>
            <a:endParaRPr lang="en-US" sz="2200" dirty="0" smtClean="0"/>
          </a:p>
          <a:p>
            <a:r>
              <a:rPr lang="en-US" sz="2200" dirty="0"/>
              <a:t>NC DEQ - </a:t>
            </a:r>
            <a:r>
              <a:rPr lang="en-US" sz="2200" dirty="0">
                <a:hlinkClick r:id="rId8"/>
              </a:rPr>
              <a:t>https://deq.nc.gov</a:t>
            </a:r>
            <a:r>
              <a:rPr lang="en-US" sz="2200" dirty="0" smtClean="0">
                <a:hlinkClick r:id="rId8"/>
              </a:rPr>
              <a:t>/</a:t>
            </a:r>
            <a:r>
              <a:rPr lang="en-US" sz="2200" dirty="0" smtClean="0"/>
              <a:t> </a:t>
            </a:r>
          </a:p>
          <a:p>
            <a:r>
              <a:rPr lang="en-US" sz="2200" dirty="0"/>
              <a:t>OSHA - </a:t>
            </a:r>
            <a:r>
              <a:rPr lang="en-US" sz="2200" dirty="0">
                <a:hlinkClick r:id="rId9"/>
              </a:rPr>
              <a:t>https://www.osha.gov</a:t>
            </a:r>
            <a:r>
              <a:rPr lang="en-US" sz="2200" dirty="0" smtClean="0">
                <a:hlinkClick r:id="rId9"/>
              </a:rPr>
              <a:t>/</a:t>
            </a:r>
            <a:endParaRPr lang="en-US" sz="2200" dirty="0" smtClean="0"/>
          </a:p>
          <a:p>
            <a:r>
              <a:rPr lang="en-US" sz="2200" dirty="0"/>
              <a:t>EPA - </a:t>
            </a:r>
            <a:r>
              <a:rPr lang="en-US" sz="2200" dirty="0">
                <a:hlinkClick r:id="rId10"/>
              </a:rPr>
              <a:t>https://www.epa.gov</a:t>
            </a:r>
            <a:r>
              <a:rPr lang="en-US" sz="2200" dirty="0" smtClean="0">
                <a:hlinkClick r:id="rId10"/>
              </a:rPr>
              <a:t>/</a:t>
            </a:r>
            <a:endParaRPr lang="en-US" sz="2200" dirty="0" smtClean="0"/>
          </a:p>
          <a:p>
            <a:endParaRPr lang="en-US" sz="1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FDC135-2D44-43F4-8EF6-51E1DDE388EB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88900"/>
            <a:ext cx="6896100" cy="7493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Resources</a:t>
            </a:r>
            <a:endParaRPr lang="en-US" sz="3600" b="1" dirty="0"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93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>
          <a:xfrm>
            <a:off x="109650" y="24034"/>
            <a:ext cx="6774035" cy="803672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dirty="0">
                <a:latin typeface="+mn-lt"/>
              </a:rPr>
              <a:t>ISRI: Voice of the Recycling Industry</a:t>
            </a:r>
          </a:p>
        </p:txBody>
      </p:sp>
      <p:pic>
        <p:nvPicPr>
          <p:cNvPr id="18434" name="Picture 5" descr="vectorworldmap-0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95489" y="1500663"/>
            <a:ext cx="4993481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Rectangle 18"/>
          <p:cNvSpPr>
            <a:spLocks noChangeArrowheads="1"/>
          </p:cNvSpPr>
          <p:nvPr/>
        </p:nvSpPr>
        <p:spPr bwMode="auto">
          <a:xfrm>
            <a:off x="1556260" y="4211717"/>
            <a:ext cx="1593056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342900"/>
            <a:r>
              <a:rPr lang="en-US" sz="3000" b="1" dirty="0">
                <a:solidFill>
                  <a:srgbClr val="4E7AA7"/>
                </a:solidFill>
                <a:latin typeface="Century Gothic" pitchFamily="34" charset="0"/>
              </a:rPr>
              <a:t>1,300+ </a:t>
            </a:r>
          </a:p>
          <a:p>
            <a:pPr defTabSz="342900"/>
            <a:r>
              <a:rPr lang="en-US" dirty="0">
                <a:solidFill>
                  <a:prstClr val="black"/>
                </a:solidFill>
                <a:latin typeface="Century Gothic" pitchFamily="34" charset="0"/>
              </a:rPr>
              <a:t>Member companies</a:t>
            </a:r>
          </a:p>
        </p:txBody>
      </p:sp>
      <p:sp>
        <p:nvSpPr>
          <p:cNvPr id="18436" name="Rectangle 19"/>
          <p:cNvSpPr>
            <a:spLocks noChangeArrowheads="1"/>
          </p:cNvSpPr>
          <p:nvPr/>
        </p:nvSpPr>
        <p:spPr bwMode="auto">
          <a:xfrm>
            <a:off x="5815016" y="4222432"/>
            <a:ext cx="128247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342900"/>
            <a:r>
              <a:rPr lang="en-US" sz="3000" b="1" dirty="0">
                <a:solidFill>
                  <a:srgbClr val="4E7AA7"/>
                </a:solidFill>
                <a:latin typeface="Century Gothic" pitchFamily="34" charset="0"/>
              </a:rPr>
              <a:t>34</a:t>
            </a:r>
            <a:r>
              <a:rPr lang="en-US" sz="3000" b="1" dirty="0">
                <a:solidFill>
                  <a:srgbClr val="218AC5"/>
                </a:solidFill>
                <a:latin typeface="Century Gothic" pitchFamily="34" charset="0"/>
              </a:rPr>
              <a:t> </a:t>
            </a:r>
          </a:p>
          <a:p>
            <a:pPr defTabSz="342900"/>
            <a:r>
              <a:rPr lang="en-US" dirty="0">
                <a:solidFill>
                  <a:prstClr val="black"/>
                </a:solidFill>
                <a:latin typeface="Century Gothic" pitchFamily="34" charset="0"/>
              </a:rPr>
              <a:t>Countries</a:t>
            </a:r>
          </a:p>
        </p:txBody>
      </p:sp>
      <p:sp>
        <p:nvSpPr>
          <p:cNvPr id="18437" name="Rectangle 20"/>
          <p:cNvSpPr>
            <a:spLocks noChangeArrowheads="1"/>
          </p:cNvSpPr>
          <p:nvPr/>
        </p:nvSpPr>
        <p:spPr bwMode="auto">
          <a:xfrm>
            <a:off x="3836195" y="4227195"/>
            <a:ext cx="1849041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342900"/>
            <a:r>
              <a:rPr lang="en-US" sz="3000" b="1" dirty="0">
                <a:solidFill>
                  <a:srgbClr val="4E7AA7"/>
                </a:solidFill>
                <a:latin typeface="Century Gothic" pitchFamily="34" charset="0"/>
              </a:rPr>
              <a:t>4,000+ </a:t>
            </a:r>
          </a:p>
          <a:p>
            <a:pPr defTabSz="342900"/>
            <a:r>
              <a:rPr lang="en-US" dirty="0">
                <a:solidFill>
                  <a:prstClr val="black"/>
                </a:solidFill>
                <a:latin typeface="Century Gothic" pitchFamily="34" charset="0"/>
              </a:rPr>
              <a:t>Recycling facilities worldwide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FDC135-2D44-43F4-8EF6-51E1DDE388EB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48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7062" y="1287473"/>
            <a:ext cx="4680888" cy="7535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 smtClean="0"/>
              <a:t>How are we doing?</a:t>
            </a:r>
          </a:p>
          <a:p>
            <a:pPr marL="0" indent="0">
              <a:buNone/>
            </a:pPr>
            <a:endParaRPr lang="en-US" sz="3600" dirty="0" smtClean="0"/>
          </a:p>
          <a:p>
            <a:pPr marL="0" indent="0">
              <a:buNone/>
            </a:pPr>
            <a:endParaRPr lang="en-US" sz="3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FDC135-2D44-43F4-8EF6-51E1DDE388EB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238" y="2041033"/>
            <a:ext cx="3668712" cy="366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169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7048500" cy="833607"/>
          </a:xfrm>
        </p:spPr>
        <p:txBody>
          <a:bodyPr>
            <a:noAutofit/>
          </a:bodyPr>
          <a:lstStyle/>
          <a:p>
            <a:r>
              <a:rPr lang="en-US" sz="3200" dirty="0" smtClean="0">
                <a:latin typeface="+mn-lt"/>
              </a:rPr>
              <a:t/>
            </a:r>
            <a:br>
              <a:rPr lang="en-US" sz="3200" dirty="0" smtClean="0">
                <a:latin typeface="+mn-lt"/>
              </a:rPr>
            </a:br>
            <a:r>
              <a:rPr lang="en-US" sz="3200" dirty="0" smtClean="0">
                <a:latin typeface="+mn-lt"/>
              </a:rPr>
              <a:t>OSHA Most Cited Standards</a:t>
            </a:r>
            <a:r>
              <a:rPr lang="en-US" sz="3600" dirty="0">
                <a:latin typeface="+mn-lt"/>
              </a:rPr>
              <a:t/>
            </a:r>
            <a:br>
              <a:rPr lang="en-US" sz="3600" dirty="0">
                <a:latin typeface="+mn-lt"/>
              </a:rPr>
            </a:br>
            <a:endParaRPr lang="en-US" sz="36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1629" y="1217915"/>
            <a:ext cx="7886700" cy="4052726"/>
          </a:xfrm>
        </p:spPr>
        <p:txBody>
          <a:bodyPr>
            <a:noAutofit/>
          </a:bodyPr>
          <a:lstStyle/>
          <a:p>
            <a:r>
              <a:rPr lang="en-US" sz="3200" dirty="0" smtClean="0"/>
              <a:t>Machine guarding</a:t>
            </a:r>
            <a:endParaRPr lang="en-US" sz="3200" dirty="0"/>
          </a:p>
          <a:p>
            <a:r>
              <a:rPr lang="en-US" sz="3200" dirty="0" smtClean="0"/>
              <a:t>Lockout/Tagout</a:t>
            </a:r>
          </a:p>
          <a:p>
            <a:r>
              <a:rPr lang="en-US" sz="3200" dirty="0" smtClean="0"/>
              <a:t>Walking </a:t>
            </a:r>
            <a:r>
              <a:rPr lang="en-US" sz="3200" dirty="0"/>
              <a:t>and working </a:t>
            </a:r>
            <a:r>
              <a:rPr lang="en-US" sz="3200" dirty="0" smtClean="0"/>
              <a:t>surfaces</a:t>
            </a:r>
          </a:p>
          <a:p>
            <a:r>
              <a:rPr lang="en-US" sz="3200" dirty="0" smtClean="0"/>
              <a:t>Powered Industrial Trucks</a:t>
            </a:r>
          </a:p>
          <a:p>
            <a:r>
              <a:rPr lang="en-US" sz="3200" dirty="0" smtClean="0"/>
              <a:t>Respiratory Protection</a:t>
            </a:r>
          </a:p>
          <a:p>
            <a:r>
              <a:rPr lang="en-US" sz="3200" dirty="0" smtClean="0"/>
              <a:t>Hazard Communication</a:t>
            </a:r>
          </a:p>
          <a:p>
            <a:r>
              <a:rPr lang="en-US" sz="3200" dirty="0" smtClean="0"/>
              <a:t>Lead</a:t>
            </a:r>
            <a:br>
              <a:rPr lang="en-US" sz="3200" dirty="0" smtClean="0"/>
            </a:b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FDC135-2D44-43F4-8EF6-51E1DDE388EB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51028" y="5455579"/>
            <a:ext cx="51679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www.osha.gov/pls/imis/citedstandard.html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061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639" y="149632"/>
            <a:ext cx="7886700" cy="735913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tx2"/>
                </a:solidFill>
                <a:latin typeface="+mn-lt"/>
              </a:rPr>
              <a:t>OSHA Emphasis Programs</a:t>
            </a:r>
            <a:endParaRPr lang="en-US" sz="32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9072" y="1179534"/>
            <a:ext cx="7531267" cy="4775556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tx2"/>
                </a:solidFill>
              </a:rPr>
              <a:t>Region IV </a:t>
            </a:r>
            <a:r>
              <a:rPr lang="en-US" sz="4000" dirty="0"/>
              <a:t>(AL, FL, GA, KY, MS, NC, SC, TN</a:t>
            </a:r>
            <a:r>
              <a:rPr lang="en-US" sz="4000" dirty="0" smtClean="0"/>
              <a:t>)</a:t>
            </a:r>
            <a:endParaRPr lang="it-IT" sz="4000" dirty="0" smtClean="0"/>
          </a:p>
          <a:p>
            <a:pPr lvl="1"/>
            <a:r>
              <a:rPr lang="it-IT" sz="3200" dirty="0" smtClean="0"/>
              <a:t>Fall Hazards</a:t>
            </a:r>
          </a:p>
          <a:p>
            <a:pPr lvl="1"/>
            <a:r>
              <a:rPr lang="it-IT" sz="3200" dirty="0" smtClean="0"/>
              <a:t>Powered Industrial Trucks</a:t>
            </a:r>
          </a:p>
          <a:p>
            <a:pPr lvl="1"/>
            <a:r>
              <a:rPr lang="it-IT" sz="3200" dirty="0" smtClean="0"/>
              <a:t>Noise Hazards</a:t>
            </a:r>
          </a:p>
          <a:p>
            <a:pPr lvl="1"/>
            <a:r>
              <a:rPr lang="it-IT" sz="3200" dirty="0" smtClean="0"/>
              <a:t>Electrical Hazards</a:t>
            </a:r>
          </a:p>
          <a:p>
            <a:pPr lvl="1"/>
            <a:r>
              <a:rPr lang="it-IT" sz="3200" dirty="0" smtClean="0"/>
              <a:t>Lead</a:t>
            </a:r>
          </a:p>
          <a:p>
            <a:pPr lvl="1"/>
            <a:endParaRPr lang="it-IT" sz="1600" dirty="0"/>
          </a:p>
          <a:p>
            <a:pPr lvl="1"/>
            <a:endParaRPr lang="en-US" dirty="0"/>
          </a:p>
          <a:p>
            <a:endParaRPr lang="en-US" sz="3600" dirty="0">
              <a:solidFill>
                <a:schemeClr val="tx2"/>
              </a:solidFill>
            </a:endParaRPr>
          </a:p>
          <a:p>
            <a:endParaRPr lang="en-US" sz="28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FDC135-2D44-43F4-8EF6-51E1DDE388EB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81050" y="1358900"/>
            <a:ext cx="7886700" cy="49704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en-US" sz="3200" dirty="0" smtClean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0496" y="5042313"/>
            <a:ext cx="42884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chemeClr val="tx2"/>
                </a:solidFill>
                <a:hlinkClick r:id="rId3"/>
              </a:rPr>
              <a:t>https://www.osha.gov/dep/leps/leps.html</a:t>
            </a: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176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/>
          <p:cNvSpPr>
            <a:spLocks noGrp="1"/>
          </p:cNvSpPr>
          <p:nvPr>
            <p:ph type="title"/>
          </p:nvPr>
        </p:nvSpPr>
        <p:spPr>
          <a:xfrm>
            <a:off x="217714" y="152400"/>
            <a:ext cx="6672943" cy="6096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b="1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Regulatory Activity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70202D-B482-4537-98BA-2822E5E8E578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2488" y="1324564"/>
            <a:ext cx="3121423" cy="348111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718956" y="4180114"/>
            <a:ext cx="36739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Where are we?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5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986" y="1231164"/>
            <a:ext cx="8993171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b="1" u="sng" dirty="0" smtClean="0"/>
              <a:t>Beryllium</a:t>
            </a:r>
          </a:p>
          <a:p>
            <a:r>
              <a:rPr lang="en-US" sz="1800" dirty="0">
                <a:hlinkClick r:id="rId2"/>
              </a:rPr>
              <a:t>http://</a:t>
            </a:r>
            <a:r>
              <a:rPr lang="en-US" sz="1800" dirty="0" smtClean="0">
                <a:hlinkClick r:id="rId2"/>
              </a:rPr>
              <a:t>www.isri.org/safety/safety-management-program-risps/isri-safety-fact-sheets</a:t>
            </a:r>
            <a:endParaRPr lang="en-US" sz="1800" dirty="0" smtClean="0"/>
          </a:p>
          <a:p>
            <a:pPr marL="0" indent="0">
              <a:buNone/>
            </a:pPr>
            <a:endParaRPr lang="en-US" sz="1800" b="1" u="sng" dirty="0" smtClean="0"/>
          </a:p>
          <a:p>
            <a:pPr marL="0" indent="0">
              <a:buNone/>
            </a:pPr>
            <a:r>
              <a:rPr lang="en-US" sz="2800" b="1" u="sng" dirty="0" smtClean="0"/>
              <a:t>Silica, Respirable Crystalline</a:t>
            </a:r>
          </a:p>
          <a:p>
            <a:r>
              <a:rPr lang="en-US" sz="1800" dirty="0">
                <a:hlinkClick r:id="rId2"/>
              </a:rPr>
              <a:t>http://</a:t>
            </a:r>
            <a:r>
              <a:rPr lang="en-US" sz="1800" dirty="0" smtClean="0">
                <a:hlinkClick r:id="rId2"/>
              </a:rPr>
              <a:t>www.isri.org/safety/safety-management-program-risps/isri-safety-fact-sheets</a:t>
            </a:r>
            <a:endParaRPr lang="en-US" sz="1800" dirty="0" smtClean="0"/>
          </a:p>
          <a:p>
            <a:endParaRPr lang="en-US" sz="1800" dirty="0" smtClean="0"/>
          </a:p>
          <a:p>
            <a:pPr marL="0" indent="0">
              <a:buNone/>
            </a:pPr>
            <a:r>
              <a:rPr lang="en-US" sz="2800" b="1" u="sng" dirty="0" smtClean="0"/>
              <a:t>Recordkeeping</a:t>
            </a:r>
          </a:p>
          <a:p>
            <a:r>
              <a:rPr lang="en-US" sz="1800" dirty="0" smtClean="0">
                <a:hlinkClick r:id="rId3"/>
              </a:rPr>
              <a:t>https</a:t>
            </a:r>
            <a:r>
              <a:rPr lang="en-US" sz="1800" dirty="0">
                <a:hlinkClick r:id="rId3"/>
              </a:rPr>
              <a:t>://</a:t>
            </a:r>
            <a:r>
              <a:rPr lang="en-US" sz="1800" dirty="0" smtClean="0">
                <a:hlinkClick r:id="rId3"/>
              </a:rPr>
              <a:t>www.labor.nc.gov/safety-and-health</a:t>
            </a:r>
            <a:endParaRPr lang="en-US" sz="1800" dirty="0" smtClean="0"/>
          </a:p>
          <a:p>
            <a:endParaRPr lang="en-US" sz="1800" dirty="0" smtClean="0"/>
          </a:p>
          <a:p>
            <a:pPr marL="0" indent="0">
              <a:buNone/>
            </a:pPr>
            <a:r>
              <a:rPr lang="en-US" sz="2800" b="1" u="sng" dirty="0" smtClean="0"/>
              <a:t>Walking-Working Surfaces</a:t>
            </a:r>
          </a:p>
          <a:p>
            <a:r>
              <a:rPr lang="en-US" sz="1800" dirty="0" smtClean="0">
                <a:hlinkClick r:id="rId3"/>
              </a:rPr>
              <a:t>https</a:t>
            </a:r>
            <a:r>
              <a:rPr lang="en-US" sz="1800" dirty="0">
                <a:hlinkClick r:id="rId3"/>
              </a:rPr>
              <a:t>://www.labor.nc.gov/safety-and-health</a:t>
            </a:r>
            <a:endParaRPr lang="en-US" sz="18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endParaRPr lang="en-US" sz="1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FDC135-2D44-43F4-8EF6-51E1DDE388EB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88900"/>
            <a:ext cx="6896100" cy="7493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latin typeface="Century Gothic" panose="020B0502020202020204" pitchFamily="34" charset="0"/>
                <a:cs typeface="Helvetica" panose="020B0604020202020204" pitchFamily="34" charset="0"/>
              </a:rPr>
              <a:t>Standards Info &amp; Activity</a:t>
            </a:r>
            <a:endParaRPr lang="en-US" sz="3600" b="1" dirty="0">
              <a:latin typeface="Century Gothic" panose="020B0502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423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" y="101600"/>
            <a:ext cx="6800850" cy="725489"/>
          </a:xfrm>
        </p:spPr>
        <p:txBody>
          <a:bodyPr/>
          <a:lstStyle/>
          <a:p>
            <a:r>
              <a:rPr lang="en-US" b="1" dirty="0" smtClean="0">
                <a:latin typeface="Century Gothic" panose="020B0502020202020204" pitchFamily="34" charset="0"/>
              </a:rPr>
              <a:t>Recordkeeping Rule</a:t>
            </a:r>
            <a:endParaRPr lang="en-US" b="1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016000"/>
            <a:ext cx="8172450" cy="5160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/>
              <a:t>Key Dates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FDC135-2D44-43F4-8EF6-51E1DDE388EB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917093" y="5491066"/>
            <a:ext cx="50240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www.osha.gov/injuryreporting/index.html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42900" y="1869897"/>
            <a:ext cx="851342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December 31, 2017 – upload your 2016 injury &amp; illness data.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July 1, 2018 – have your 2017 injury &amp; illness data uploaded.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March 2, 2019 and every year thereafter – deadline to upload previous year’s injury and illness data.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48348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" y="22227"/>
            <a:ext cx="6731000" cy="815974"/>
          </a:xfrm>
        </p:spPr>
        <p:txBody>
          <a:bodyPr/>
          <a:lstStyle/>
          <a:p>
            <a:r>
              <a:rPr lang="en-US" b="1" dirty="0" smtClean="0">
                <a:latin typeface="Century Gothic" panose="020B0502020202020204" pitchFamily="34" charset="0"/>
              </a:rPr>
              <a:t>Recordkeeping Rule</a:t>
            </a:r>
            <a:endParaRPr lang="en-US" b="1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000" y="1042194"/>
            <a:ext cx="7886700" cy="5110163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Under OSHA’s electronic recordkeeping rule, covered companies with </a:t>
            </a:r>
            <a:r>
              <a:rPr lang="en-US" sz="2800" dirty="0" smtClean="0"/>
              <a:t>more than 250 </a:t>
            </a:r>
            <a:r>
              <a:rPr lang="en-US" sz="2800" dirty="0"/>
              <a:t>employees must submit information electronically from: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800" dirty="0" smtClean="0"/>
              <a:t>OSHA </a:t>
            </a:r>
            <a:r>
              <a:rPr lang="en-US" sz="2800" dirty="0"/>
              <a:t>Form 300 (Log of Work-Related Injuries and Illnesses)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800" dirty="0" smtClean="0"/>
              <a:t>OSHA </a:t>
            </a:r>
            <a:r>
              <a:rPr lang="en-US" sz="2800" dirty="0"/>
              <a:t>Form 300A (Summary of Work-Related Injuries and Illnesses)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800" dirty="0" smtClean="0"/>
              <a:t>OSHA </a:t>
            </a:r>
            <a:r>
              <a:rPr lang="en-US" sz="2800" dirty="0"/>
              <a:t>Form 301 (Injury and Illness Incident Report)</a:t>
            </a:r>
          </a:p>
          <a:p>
            <a:r>
              <a:rPr lang="en-US" sz="2800" dirty="0" smtClean="0"/>
              <a:t>Covered </a:t>
            </a:r>
            <a:r>
              <a:rPr lang="en-US" sz="2800" dirty="0"/>
              <a:t>establishments with 20-249 employees in certain industries with historically high rates of occupational injuries and illnesses must submit information electronically from OSHA Form 300A.</a:t>
            </a:r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FDC135-2D44-43F4-8EF6-51E1DDE388EB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07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11611</TotalTime>
  <Words>1020</Words>
  <Application>Microsoft Office PowerPoint</Application>
  <PresentationFormat>On-screen Show (4:3)</PresentationFormat>
  <Paragraphs>174</Paragraphs>
  <Slides>17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Calibri</vt:lpstr>
      <vt:lpstr>Calibri Light</vt:lpstr>
      <vt:lpstr>Century Gothic</vt:lpstr>
      <vt:lpstr>Helvetica</vt:lpstr>
      <vt:lpstr>Times New Roman</vt:lpstr>
      <vt:lpstr>Wingdings</vt:lpstr>
      <vt:lpstr>Office Theme</vt:lpstr>
      <vt:lpstr>1_Office Theme</vt:lpstr>
      <vt:lpstr>PowerPoint Presentation</vt:lpstr>
      <vt:lpstr>ISRI: Voice of the Recycling Industry</vt:lpstr>
      <vt:lpstr>PowerPoint Presentation</vt:lpstr>
      <vt:lpstr> OSHA Most Cited Standards </vt:lpstr>
      <vt:lpstr>OSHA Emphasis Programs</vt:lpstr>
      <vt:lpstr>Regulatory Activity</vt:lpstr>
      <vt:lpstr>Standards Info &amp; Activity</vt:lpstr>
      <vt:lpstr>Recordkeeping Rule</vt:lpstr>
      <vt:lpstr>Recordkeeping Rule</vt:lpstr>
      <vt:lpstr>Recordkeeping Rule</vt:lpstr>
      <vt:lpstr>Standards Info &amp; Activity</vt:lpstr>
      <vt:lpstr>PowerPoint Presentation</vt:lpstr>
      <vt:lpstr>PowerPoint Presentation</vt:lpstr>
      <vt:lpstr>PowerPoint Presentation</vt:lpstr>
      <vt:lpstr>PowerPoint Presentation</vt:lpstr>
      <vt:lpstr>Fostering Safety Culture</vt:lpstr>
      <vt:lpstr>Resources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E-Scrap in the US</dc:title>
  <dc:creator>Robin Wiener</dc:creator>
  <cp:lastModifiedBy>Tony Smith</cp:lastModifiedBy>
  <cp:revision>457</cp:revision>
  <cp:lastPrinted>2015-04-21T20:57:12Z</cp:lastPrinted>
  <dcterms:created xsi:type="dcterms:W3CDTF">2013-05-23T14:53:55Z</dcterms:created>
  <dcterms:modified xsi:type="dcterms:W3CDTF">2018-07-30T11:20:18Z</dcterms:modified>
</cp:coreProperties>
</file>