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346" r:id="rId3"/>
    <p:sldId id="460" r:id="rId4"/>
    <p:sldId id="457" r:id="rId5"/>
    <p:sldId id="432" r:id="rId6"/>
    <p:sldId id="489" r:id="rId7"/>
    <p:sldId id="458" r:id="rId8"/>
    <p:sldId id="487" r:id="rId9"/>
    <p:sldId id="490" r:id="rId10"/>
    <p:sldId id="447" r:id="rId11"/>
    <p:sldId id="449" r:id="rId12"/>
    <p:sldId id="492" r:id="rId13"/>
    <p:sldId id="485" r:id="rId14"/>
    <p:sldId id="488" r:id="rId15"/>
    <p:sldId id="491" r:id="rId16"/>
    <p:sldId id="484" r:id="rId17"/>
    <p:sldId id="486" r:id="rId18"/>
    <p:sldId id="469" r:id="rId19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Blewitt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489"/>
    <a:srgbClr val="4E7AA7"/>
    <a:srgbClr val="FFFFFF"/>
    <a:srgbClr val="CC6600"/>
    <a:srgbClr val="278CC3"/>
    <a:srgbClr val="FF9933"/>
    <a:srgbClr val="FF9900"/>
    <a:srgbClr val="006600"/>
    <a:srgbClr val="CFE0EB"/>
    <a:srgbClr val="8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83172" autoAdjust="0"/>
  </p:normalViewPr>
  <p:slideViewPr>
    <p:cSldViewPr snapToGrid="0" snapToObjects="1">
      <p:cViewPr varScale="1">
        <p:scale>
          <a:sx n="97" d="100"/>
          <a:sy n="97" d="100"/>
        </p:scale>
        <p:origin x="1752" y="78"/>
      </p:cViewPr>
      <p:guideLst>
        <p:guide orient="horz" pos="21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0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2AB44-77A9-40AF-96EE-8CCD92A3840D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68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52EAC-6B7E-4DAC-8344-D60A00EF6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DD1AF5-3CE1-4D3E-8229-B3E89071A378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50" rIns="92298" bIns="4615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5"/>
          </a:xfrm>
          <a:prstGeom prst="rect">
            <a:avLst/>
          </a:prstGeom>
        </p:spPr>
        <p:txBody>
          <a:bodyPr vert="horz" lIns="92298" tIns="46150" rIns="92298" bIns="4615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5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62E0DD-5355-4FCB-96A7-A41012CF1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6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7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Institute of Scrap Recycling Industries (ISRI)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Times New Roman" pitchFamily="18" charset="0"/>
              </a:rPr>
              <a:t>ISRI is an international trade association that represents more than 1,600 member companies that process, broker and consume scrap (ranging from small, family-owned businesses to large, multi-national corporations)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Times New Roman" pitchFamily="18" charset="0"/>
              </a:rPr>
              <a:t>Representing 7,000+ facilities worldwide - that process, broker &amp; consume scrap metals, paper, plastics, glass, textiles, rubber, and electronics.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2DC3A-93DC-49E1-B117-4749848D9E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3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cited in the region for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OSHA Emphasis Programs for Region</a:t>
            </a:r>
            <a:r>
              <a:rPr lang="en-US" baseline="0" dirty="0" smtClean="0"/>
              <a:t> 4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Web link for Emphasis Programs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5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baseline="0" dirty="0" smtClean="0"/>
              <a:t> groups working on industry safety issues.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Radiation group is working with the CRCPD – Committee for Radiation Control Program Directors – we are working on an info E&amp;T pkg </a:t>
            </a:r>
            <a:r>
              <a:rPr lang="en-US" baseline="0" dirty="0" smtClean="0"/>
              <a:t>w/video</a:t>
            </a:r>
          </a:p>
          <a:p>
            <a:endParaRPr lang="en-US" baseline="0" dirty="0" smtClean="0"/>
          </a:p>
          <a:p>
            <a:r>
              <a:rPr lang="en-US" baseline="0" dirty="0" smtClean="0"/>
              <a:t>Airbag Task Group is in a holding pattern waiting on a response from </a:t>
            </a:r>
            <a:r>
              <a:rPr lang="en-US" baseline="0" dirty="0" err="1" smtClean="0"/>
              <a:t>mfg</a:t>
            </a:r>
            <a:r>
              <a:rPr lang="en-US" baseline="0" dirty="0" smtClean="0"/>
              <a:t> groups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Env</a:t>
            </a:r>
            <a:r>
              <a:rPr lang="en-US" baseline="0" dirty="0" smtClean="0"/>
              <a:t> Justice Task Group is working with members to help them understand how to reach out and get in front of the issues before the issues get them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Battery Task Group is working with the BCI – Battery Council International – BCI is producing a video that they will share with us to stream on ISRI website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Fire Task Group is working with NWRA and SWANA – Nat’l Waste &amp; Recycling Assn and The Solid Waste Assn of North 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7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shared with tony smith by tod lyons of interstate batteries. Tod has requested that ISRI post this on their website as an awareness piece.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we need to make a motion or take a vote on adding this to the ISRI website?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OSHA’s safe and sound week info with web link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2E0DD-5355-4FCB-96A7-A41012CF17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8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F2EFD-2B09-4CCB-9BA2-B7BF073E4C2B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4E062-2DC7-4891-97D0-46EA536563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RIPowerpoint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2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69B3F-1BB8-4639-A13D-7F9BD8E029CC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98BB-76EE-41A4-9241-FEA9B80E1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0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006A7-CDEB-4BF8-BA60-EBD1E5B9FB39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2DB6-5B8C-4510-BC40-9E5A8F0A8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RIPowerpoint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C224-F161-4354-97D2-EED995E9E2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E062-2DC7-4891-97D0-46EA53656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EAEA-F2B3-4503-B9F3-0B6C536DE9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C135-2D44-43F4-8EF6-51E1DDE38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71E2-8469-42C5-8044-33C1A8C52F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20F4-12F2-4286-A661-783F99CA5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3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4CA8-156C-46E1-8DC1-5C5EA45A5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5394-36B4-4A2E-AA75-731DE85A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2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9A56-B46B-4626-BD91-621A5D00C2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A938-0B63-477B-8992-3E5324BEF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303B-8A04-4A1E-8667-3F9FB5F8F5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1FC2-56BB-46B0-8FE9-94DCE31B7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8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FB39-96CE-4703-9EE0-8D016232EF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E0D7-94A6-4BF6-974E-F8AED3EDB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6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538"/>
            <a:ext cx="3008313" cy="752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9538"/>
            <a:ext cx="5111750" cy="5056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1558"/>
            <a:ext cx="3008313" cy="43046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D424-3D9E-40D0-BEFA-E9C00D4602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0F29-549C-4751-BC50-DFBD64449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5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DB0D-3BA0-4A6C-A3A0-1CBF2735E29D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6519"/>
            <a:ext cx="5486400" cy="35410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B9A7-FBD5-4778-A733-37C6C54AE8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1151-7EEC-4BAA-AEA1-0BA8E2AAC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2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533B-ED09-4860-B6E0-E19478A2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98BB-76EE-41A4-9241-FEA9B80E1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B070-7134-4F57-AB15-7B6A5819BE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2DB6-5B8C-4510-BC40-9E5A8F0A8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A3F9A-2F34-4BCC-A1DB-A48C6D6A0BB5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4520F4-12F2-4286-A661-783F99CA5A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8A566-695B-4B40-B6C6-82086EFE8913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DD5394-36B4-4A2E-AA75-731DE85A3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9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80A91-749F-4102-94D0-F467A804C01A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CA938-0B63-477B-8992-3E5324BEF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D4623-2A12-43EC-A180-F493F37B8CC6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D1FC2-56BB-46B0-8FE9-94DCE31B77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F0D9A-9A29-496A-BB36-A3836523F3FE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E0D7-94A6-4BF6-974E-F8AED3EDB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4A7C6-9CC3-4A9D-B049-3ED73AA61DCC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0F29-549C-4751-BC50-DFBD64449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6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EF564-F5E1-4F70-878A-31B3ABEA1D22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51151-7EEC-4BAA-AEA1-0BA8E2AAC7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955B40-983A-489B-9595-B5387E789F66}" type="datetime1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062C6E-31DB-4404-B55C-49A7D7604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RIPowerpoint-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SRIPowerpoint-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69437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0000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8688B-1B3B-4069-8947-098D1D21A6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9062C6E-31DB-4404-B55C-49A7D7604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C3E6A"/>
          </a:solidFill>
          <a:latin typeface="Century Gothic"/>
          <a:ea typeface="+mj-ea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3E6A"/>
          </a:solidFill>
          <a:latin typeface="Century Gothic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r.nc.gov/safety-and-health" TargetMode="External"/><Relationship Id="rId2" Type="http://schemas.openxmlformats.org/officeDocument/2006/relationships/hyperlink" Target="http://www.isri.org/safety/safety-management-program-risps/isri-safety-fact-shee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ri.org/safety-best-practices/isri-safety/isri-safety-resources#.WPUR9fkrJAg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eq.nc.gov/" TargetMode="External"/><Relationship Id="rId3" Type="http://schemas.openxmlformats.org/officeDocument/2006/relationships/hyperlink" Target="https://www.call2recycle.org/safety/" TargetMode="External"/><Relationship Id="rId7" Type="http://schemas.openxmlformats.org/officeDocument/2006/relationships/hyperlink" Target="https://www.labor.nc.gov/safety-and-health/publications" TargetMode="External"/><Relationship Id="rId2" Type="http://schemas.openxmlformats.org/officeDocument/2006/relationships/hyperlink" Target="https://calpsc.org/products/bat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bor.nc.gov/safety-and-health/library" TargetMode="External"/><Relationship Id="rId5" Type="http://schemas.openxmlformats.org/officeDocument/2006/relationships/hyperlink" Target="http://www.isri.org/safety" TargetMode="External"/><Relationship Id="rId10" Type="http://schemas.openxmlformats.org/officeDocument/2006/relationships/hyperlink" Target="https://www.epa.gov/" TargetMode="External"/><Relationship Id="rId4" Type="http://schemas.openxmlformats.org/officeDocument/2006/relationships/hyperlink" Target="https://www.youtube.com/watch?v=8wM-Ejskwl4&amp;feature=youtu.be" TargetMode="External"/><Relationship Id="rId9" Type="http://schemas.openxmlformats.org/officeDocument/2006/relationships/hyperlink" Target="https://www.osh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ls/imis/citedstandar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ep/leps/lep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r.nc.gov/safety-and-health" TargetMode="External"/><Relationship Id="rId2" Type="http://schemas.openxmlformats.org/officeDocument/2006/relationships/hyperlink" Target="http://www.isri.org/safety/safety-management-program-risps/isri-safety-fact-shee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injuryreporting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592" y="1368162"/>
            <a:ext cx="85064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What’s New in the Safety World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endParaRPr lang="en-US" sz="2000" b="1" dirty="0" smtClean="0"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August 3rd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RANC Annual Meeting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Wrightsville Beach, NC</a:t>
            </a:r>
          </a:p>
          <a:p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Tony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Smith -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ISRI</a:t>
            </a:r>
            <a:endParaRPr lang="en-US" sz="20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		</a:t>
            </a:r>
            <a:r>
              <a:rPr lang="en-US" sz="1600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en-US" sz="1600" dirty="0">
                <a:solidFill>
                  <a:srgbClr val="FFFFFF"/>
                </a:solidFill>
                <a:latin typeface="Century Gothic" pitchFamily="34" charset="0"/>
              </a:rPr>
            </a:br>
            <a:endParaRPr lang="pt-PT" sz="1600" b="1" dirty="0" smtClean="0">
              <a:solidFill>
                <a:srgbClr val="00408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362950" cy="6223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Recordkeeping Rule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977900"/>
            <a:ext cx="7778750" cy="528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OSHA’s website </a:t>
            </a:r>
            <a:r>
              <a:rPr lang="en-US" sz="2400" dirty="0"/>
              <a:t>offers three options for employers to submit data:</a:t>
            </a:r>
          </a:p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dirty="0" smtClean="0"/>
              <a:t>. Users </a:t>
            </a:r>
            <a:r>
              <a:rPr lang="en-US" sz="2400" dirty="0"/>
              <a:t>will be able to manually enter data into a web form;</a:t>
            </a:r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en-US" sz="2400" dirty="0" smtClean="0"/>
              <a:t>. Users </a:t>
            </a:r>
            <a:r>
              <a:rPr lang="en-US" sz="2400" dirty="0"/>
              <a:t>will be able to upload a CSV file to process single or multiple establishments at the same time; and</a:t>
            </a:r>
          </a:p>
          <a:p>
            <a:pPr marL="0" indent="0">
              <a:buNone/>
            </a:pPr>
            <a:r>
              <a:rPr lang="en-US" sz="2400" dirty="0"/>
              <a:t>3</a:t>
            </a:r>
            <a:r>
              <a:rPr lang="en-US" sz="2400" dirty="0" smtClean="0"/>
              <a:t>. Users </a:t>
            </a:r>
            <a:r>
              <a:rPr lang="en-US" sz="2400" dirty="0"/>
              <a:t>of automated recordkeeping systems will have the </a:t>
            </a:r>
            <a:r>
              <a:rPr lang="en-US" sz="2400" dirty="0" smtClean="0"/>
              <a:t>  ability </a:t>
            </a:r>
            <a:r>
              <a:rPr lang="en-US" sz="2400" dirty="0"/>
              <a:t>to transmit data electronically with an API (application programming interface).</a:t>
            </a:r>
          </a:p>
          <a:p>
            <a:pPr marL="0" indent="0">
              <a:buNone/>
            </a:pPr>
            <a:r>
              <a:rPr lang="en-US" sz="2400" dirty="0" smtClean="0"/>
              <a:t>The data submission process involves four steps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marL="342900" lvl="1" indent="0">
              <a:buNone/>
            </a:pPr>
            <a:r>
              <a:rPr lang="en-US" sz="2200" dirty="0" smtClean="0"/>
              <a:t>1. </a:t>
            </a:r>
            <a:r>
              <a:rPr lang="en-US" sz="2400" dirty="0" smtClean="0"/>
              <a:t>Creating an establishment;</a:t>
            </a:r>
          </a:p>
          <a:p>
            <a:pPr marL="342900" lvl="1" indent="0">
              <a:buNone/>
            </a:pPr>
            <a:r>
              <a:rPr lang="en-US" sz="2400" dirty="0" smtClean="0"/>
              <a:t>2. Adding </a:t>
            </a:r>
            <a:r>
              <a:rPr lang="en-US" sz="2400" dirty="0"/>
              <a:t>300A summary data;</a:t>
            </a:r>
          </a:p>
          <a:p>
            <a:pPr marL="342900" lvl="1" indent="0">
              <a:buNone/>
            </a:pPr>
            <a:r>
              <a:rPr lang="en-US" sz="2400" dirty="0"/>
              <a:t>3</a:t>
            </a:r>
            <a:r>
              <a:rPr lang="en-US" sz="2400" dirty="0" smtClean="0"/>
              <a:t>. Submitting </a:t>
            </a:r>
            <a:r>
              <a:rPr lang="en-US" sz="2400" dirty="0"/>
              <a:t>data to OSHA; and</a:t>
            </a:r>
          </a:p>
          <a:p>
            <a:pPr marL="342900" lvl="1" indent="0">
              <a:buNone/>
            </a:pPr>
            <a:r>
              <a:rPr lang="en-US" sz="2400" dirty="0"/>
              <a:t>4</a:t>
            </a:r>
            <a:r>
              <a:rPr lang="en-US" sz="2400" dirty="0" smtClean="0"/>
              <a:t>. Reviewing </a:t>
            </a:r>
            <a:r>
              <a:rPr lang="en-US" sz="2400" dirty="0"/>
              <a:t>the confirmation email.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6" y="1231164"/>
            <a:ext cx="89931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Beryllium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www.isri.org/safety/safety-management-program-risps/isri-safety-fact-sheets</a:t>
            </a:r>
            <a:endParaRPr lang="en-US" sz="1800" dirty="0" smtClean="0"/>
          </a:p>
          <a:p>
            <a:pPr marL="0" indent="0">
              <a:buNone/>
            </a:pPr>
            <a:endParaRPr lang="en-US" sz="18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Silica, Respirable Crystalline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www.isri.org/safety/safety-management-program-risps/isri-safety-fact-sheets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b="1" u="sng" dirty="0" smtClean="0"/>
              <a:t>Recordkeeping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www.labor.nc.gov/safety-and-health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b="1" u="sng" dirty="0" smtClean="0"/>
              <a:t>Walking-Working Surfaces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://www.labor.nc.gov/safety-and-health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6896100" cy="7493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Standards Info &amp; Activity</a:t>
            </a:r>
            <a:endParaRPr lang="en-US" sz="36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E0D7-94A6-4BF6-974E-F8AED3EDB6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510" y="194937"/>
            <a:ext cx="5595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/>
              </a:rPr>
              <a:t>ISRI Safety Oriented Task Groups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6996" y="1448656"/>
            <a:ext cx="62160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Radiation Task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Airbag Task </a:t>
            </a:r>
            <a:r>
              <a:rPr lang="en-US" sz="2800" dirty="0" smtClean="0"/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Environmental Justice Task Group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Battery Task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Fire Task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5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7" y="1089349"/>
            <a:ext cx="3653646" cy="471048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44" y="1089349"/>
            <a:ext cx="3608160" cy="4710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E0D7-94A6-4BF6-974E-F8AED3EDB6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510" y="194937"/>
            <a:ext cx="561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/>
              </a:rPr>
              <a:t>ISRI Safety Programs &amp; Outreach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0143" y="1448656"/>
            <a:ext cx="77775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Culture Blueprint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Weekly Tool Box Talks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DOT Self-Assessment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Recommended Industry Safe Practices &amp; Fact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Harwood Training Grant (Hazard Recognition &amp; Machine Guarding)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Mobile Equipment Train-the-Trainers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ISRI Safety &amp; Environmental Council (ISEC)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Circle of Safety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Data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Stand Down 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837" y="5369397"/>
            <a:ext cx="358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hlinkClick r:id="rId2"/>
              </a:rPr>
              <a:t>http://www.isri.org/safety-best-practices/isri-safety/isri-safety-resources#.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2"/>
              </a:rPr>
              <a:t>WPUR9fkrJAg</a:t>
            </a:r>
            <a:endParaRPr lang="en-US" sz="1100" dirty="0" smtClean="0">
              <a:solidFill>
                <a:prstClr val="black"/>
              </a:solidFill>
              <a:latin typeface="Calibri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8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E0D7-94A6-4BF6-974E-F8AED3EDB6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7783" y="5804772"/>
            <a:ext cx="3728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E7AA7"/>
                </a:solidFill>
              </a:rPr>
              <a:t>https://www.osha.gov/safeandsoundweek/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705" y="179294"/>
            <a:ext cx="595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OSHA Safe &amp; Sound Week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049934"/>
            <a:ext cx="8488680" cy="126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312636"/>
            <a:ext cx="7429500" cy="3009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46335" y="5412641"/>
            <a:ext cx="3728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August 13 – 19, 2018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2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86"/>
            <a:ext cx="8229600" cy="58460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/>
              <a:t>These are some excellent </a:t>
            </a:r>
            <a:r>
              <a:rPr lang="en-US" sz="2000" dirty="0"/>
              <a:t>guidelines for creating a good and sound business anywhere in the world: “Safety is not the absence of injury, safety is the reduction of risk. Show me a business culture that fosters risk reduction at all levels, and I will show you a business with low injury rates. An open and honest safety culture needs </a:t>
            </a:r>
            <a:r>
              <a:rPr lang="en-US" sz="2000" b="1" u="sng" dirty="0"/>
              <a:t>management commitment 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b="1" u="sng" dirty="0"/>
              <a:t>employee </a:t>
            </a:r>
            <a:r>
              <a:rPr lang="en-US" sz="2000" b="1" u="sng" dirty="0" smtClean="0"/>
              <a:t>engagement</a:t>
            </a:r>
            <a:r>
              <a:rPr lang="en-US" sz="2000" dirty="0" smtClean="0"/>
              <a:t>, and </a:t>
            </a:r>
            <a:r>
              <a:rPr lang="en-US" sz="2000" b="1" u="sng" dirty="0" smtClean="0"/>
              <a:t>accountability</a:t>
            </a:r>
            <a:r>
              <a:rPr lang="en-US" sz="2000" dirty="0" smtClean="0"/>
              <a:t>. </a:t>
            </a:r>
            <a:r>
              <a:rPr lang="en-US" sz="2000" dirty="0"/>
              <a:t>It means that everyone has to be on the same page within the organization. Having safety policies, programs, and procedures in place is great for helping guide the business </a:t>
            </a:r>
            <a:r>
              <a:rPr lang="en-US" sz="2000" dirty="0" smtClean="0"/>
              <a:t>forward and to </a:t>
            </a:r>
            <a:r>
              <a:rPr lang="en-US" sz="2000" dirty="0"/>
              <a:t>keep it in compliance and within the framework of the law, but </a:t>
            </a:r>
            <a:r>
              <a:rPr lang="en-US" sz="2000" b="1" u="sng" dirty="0"/>
              <a:t>compliance is not safety—and safety is not compliance</a:t>
            </a:r>
            <a:r>
              <a:rPr lang="en-US" sz="2000" dirty="0"/>
              <a:t>. Fostering a safety culture from the top down and from the bottom up should be the goal of all businesses across the scrap recycling spectrum—and around the world. If </a:t>
            </a:r>
            <a:r>
              <a:rPr lang="en-US" sz="2000" dirty="0" smtClean="0"/>
              <a:t>you </a:t>
            </a:r>
            <a:r>
              <a:rPr lang="en-US" sz="2000" dirty="0"/>
              <a:t>can do this, then </a:t>
            </a:r>
            <a:r>
              <a:rPr lang="en-US" sz="2000" dirty="0" smtClean="0"/>
              <a:t>you </a:t>
            </a:r>
            <a:r>
              <a:rPr lang="en-US" sz="2000" dirty="0"/>
              <a:t>will see injury and illness rates decline.”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6896100" cy="7493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Fostering Safety Culture</a:t>
            </a:r>
            <a:endParaRPr lang="en-US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6" y="1231164"/>
            <a:ext cx="899317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 smtClean="0"/>
              <a:t>Batteries</a:t>
            </a:r>
          </a:p>
          <a:p>
            <a:r>
              <a:rPr lang="en-US" sz="2200" dirty="0" smtClean="0"/>
              <a:t>California Product Stewardship Council -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://calpsc.org/products/batteries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r>
              <a:rPr lang="en-US" sz="2200" dirty="0"/>
              <a:t>Call2Recycle - </a:t>
            </a:r>
            <a:r>
              <a:rPr lang="en-US" sz="2200" dirty="0">
                <a:hlinkClick r:id="rId3"/>
              </a:rPr>
              <a:t>https://www.call2recycle.org/safety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Webinar - </a:t>
            </a:r>
            <a:r>
              <a:rPr lang="en-US" sz="2200" dirty="0" smtClean="0">
                <a:hlinkClick r:id="rId4"/>
              </a:rPr>
              <a:t>https</a:t>
            </a:r>
            <a:r>
              <a:rPr lang="en-US" sz="2200" dirty="0">
                <a:hlinkClick r:id="rId4"/>
              </a:rPr>
              <a:t>://</a:t>
            </a:r>
            <a:r>
              <a:rPr lang="en-US" sz="2200" dirty="0" smtClean="0">
                <a:hlinkClick r:id="rId4"/>
              </a:rPr>
              <a:t>www.youtube.com/watch?v=8wM-Ejskwl4&amp;feature=youtu.be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3000" b="1" u="sng" dirty="0" smtClean="0"/>
              <a:t>Safety &amp; Environmental </a:t>
            </a:r>
          </a:p>
          <a:p>
            <a:r>
              <a:rPr lang="en-US" sz="2200" dirty="0" smtClean="0"/>
              <a:t>ISRI </a:t>
            </a:r>
            <a:r>
              <a:rPr lang="en-US" sz="2200" dirty="0"/>
              <a:t>– </a:t>
            </a: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www.isri.org/safety</a:t>
            </a:r>
            <a:endParaRPr lang="en-US" sz="2200" dirty="0" smtClean="0"/>
          </a:p>
          <a:p>
            <a:pPr marL="0" indent="0">
              <a:buNone/>
            </a:pPr>
            <a:r>
              <a:rPr lang="en-US" sz="2800" b="1" u="sng" dirty="0" smtClean="0"/>
              <a:t>Regulatory</a:t>
            </a:r>
          </a:p>
          <a:p>
            <a:r>
              <a:rPr lang="en-US" sz="2000" dirty="0" smtClean="0"/>
              <a:t>NC DOL </a:t>
            </a:r>
            <a:r>
              <a:rPr lang="en-US" sz="2000" dirty="0"/>
              <a:t>- </a:t>
            </a:r>
            <a:r>
              <a:rPr lang="en-US" sz="2200" dirty="0">
                <a:hlinkClick r:id="rId6"/>
              </a:rPr>
              <a:t>https://</a:t>
            </a:r>
            <a:r>
              <a:rPr lang="en-US" sz="2200" dirty="0" smtClean="0">
                <a:hlinkClick r:id="rId6"/>
              </a:rPr>
              <a:t>www.labor.nc.gov/safety-and-health/library</a:t>
            </a:r>
            <a:endParaRPr lang="en-US" sz="2200" dirty="0" smtClean="0"/>
          </a:p>
          <a:p>
            <a:r>
              <a:rPr lang="en-US" sz="2000" dirty="0"/>
              <a:t>NC DOL - </a:t>
            </a:r>
            <a:r>
              <a:rPr lang="en-US" sz="2200" dirty="0">
                <a:hlinkClick r:id="rId7"/>
              </a:rPr>
              <a:t>https://</a:t>
            </a:r>
            <a:r>
              <a:rPr lang="en-US" sz="2200" dirty="0" smtClean="0">
                <a:hlinkClick r:id="rId7"/>
              </a:rPr>
              <a:t>www.labor.nc.gov/safety-and-health/publications</a:t>
            </a:r>
            <a:endParaRPr lang="en-US" sz="2200" dirty="0" smtClean="0"/>
          </a:p>
          <a:p>
            <a:r>
              <a:rPr lang="en-US" sz="2200" dirty="0"/>
              <a:t>NC DEQ - </a:t>
            </a:r>
            <a:r>
              <a:rPr lang="en-US" sz="2200" dirty="0">
                <a:hlinkClick r:id="rId8"/>
              </a:rPr>
              <a:t>https://deq.nc.gov</a:t>
            </a:r>
            <a:r>
              <a:rPr lang="en-US" sz="2200" dirty="0" smtClean="0">
                <a:hlinkClick r:id="rId8"/>
              </a:rPr>
              <a:t>/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OSHA - </a:t>
            </a:r>
            <a:r>
              <a:rPr lang="en-US" sz="2200" dirty="0">
                <a:hlinkClick r:id="rId9"/>
              </a:rPr>
              <a:t>https://www.osha.gov</a:t>
            </a:r>
            <a:r>
              <a:rPr lang="en-US" sz="2200" dirty="0" smtClean="0">
                <a:hlinkClick r:id="rId9"/>
              </a:rPr>
              <a:t>/</a:t>
            </a:r>
            <a:endParaRPr lang="en-US" sz="2200" dirty="0" smtClean="0"/>
          </a:p>
          <a:p>
            <a:r>
              <a:rPr lang="en-US" sz="2200" dirty="0"/>
              <a:t>EPA - </a:t>
            </a:r>
            <a:r>
              <a:rPr lang="en-US" sz="2200" dirty="0">
                <a:hlinkClick r:id="rId10"/>
              </a:rPr>
              <a:t>https://www.epa.gov</a:t>
            </a:r>
            <a:r>
              <a:rPr lang="en-US" sz="2200" dirty="0" smtClean="0">
                <a:hlinkClick r:id="rId10"/>
              </a:rPr>
              <a:t>/</a:t>
            </a:r>
            <a:endParaRPr lang="en-US" sz="22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6896100" cy="7493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Resources</a:t>
            </a:r>
            <a:endParaRPr lang="en-US" sz="36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9650" y="24034"/>
            <a:ext cx="6774035" cy="80367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+mn-lt"/>
              </a:rPr>
              <a:t>ISRI: Voice of the Recycling Industry</a:t>
            </a:r>
          </a:p>
        </p:txBody>
      </p:sp>
      <p:pic>
        <p:nvPicPr>
          <p:cNvPr id="18434" name="Picture 5" descr="vectorworldmap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489" y="1500663"/>
            <a:ext cx="4993481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8"/>
          <p:cNvSpPr>
            <a:spLocks noChangeArrowheads="1"/>
          </p:cNvSpPr>
          <p:nvPr/>
        </p:nvSpPr>
        <p:spPr bwMode="auto">
          <a:xfrm>
            <a:off x="1556260" y="4211717"/>
            <a:ext cx="15930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/>
            <a:r>
              <a:rPr lang="en-US" sz="3000" b="1" dirty="0">
                <a:solidFill>
                  <a:srgbClr val="4E7AA7"/>
                </a:solidFill>
                <a:latin typeface="Century Gothic" pitchFamily="34" charset="0"/>
              </a:rPr>
              <a:t>1,300+ </a:t>
            </a:r>
          </a:p>
          <a:p>
            <a:pPr defTabSz="342900"/>
            <a:r>
              <a:rPr lang="en-US" dirty="0">
                <a:solidFill>
                  <a:prstClr val="black"/>
                </a:solidFill>
                <a:latin typeface="Century Gothic" pitchFamily="34" charset="0"/>
              </a:rPr>
              <a:t>Member companies</a:t>
            </a:r>
          </a:p>
        </p:txBody>
      </p: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5815016" y="4222432"/>
            <a:ext cx="12824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/>
            <a:r>
              <a:rPr lang="en-US" sz="3000" b="1" dirty="0">
                <a:solidFill>
                  <a:srgbClr val="4E7AA7"/>
                </a:solidFill>
                <a:latin typeface="Century Gothic" pitchFamily="34" charset="0"/>
              </a:rPr>
              <a:t>34</a:t>
            </a:r>
            <a:r>
              <a:rPr lang="en-US" sz="3000" b="1" dirty="0">
                <a:solidFill>
                  <a:srgbClr val="218AC5"/>
                </a:solidFill>
                <a:latin typeface="Century Gothic" pitchFamily="34" charset="0"/>
              </a:rPr>
              <a:t> </a:t>
            </a:r>
          </a:p>
          <a:p>
            <a:pPr defTabSz="342900"/>
            <a:r>
              <a:rPr lang="en-US" dirty="0">
                <a:solidFill>
                  <a:prstClr val="black"/>
                </a:solidFill>
                <a:latin typeface="Century Gothic" pitchFamily="34" charset="0"/>
              </a:rPr>
              <a:t>Countries</a:t>
            </a:r>
          </a:p>
        </p:txBody>
      </p: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3836195" y="4227195"/>
            <a:ext cx="18490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/>
            <a:r>
              <a:rPr lang="en-US" sz="3000" b="1" dirty="0">
                <a:solidFill>
                  <a:srgbClr val="4E7AA7"/>
                </a:solidFill>
                <a:latin typeface="Century Gothic" pitchFamily="34" charset="0"/>
              </a:rPr>
              <a:t>4,000+ </a:t>
            </a:r>
          </a:p>
          <a:p>
            <a:pPr defTabSz="342900"/>
            <a:r>
              <a:rPr lang="en-US" dirty="0">
                <a:solidFill>
                  <a:prstClr val="black"/>
                </a:solidFill>
                <a:latin typeface="Century Gothic" pitchFamily="34" charset="0"/>
              </a:rPr>
              <a:t>Recycling facilities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062" y="1287473"/>
            <a:ext cx="4680888" cy="753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How are we doing?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38" y="2041033"/>
            <a:ext cx="3668712" cy="36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048500" cy="83360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OSHA Most Cited Standards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29" y="1217915"/>
            <a:ext cx="7886700" cy="4052726"/>
          </a:xfrm>
        </p:spPr>
        <p:txBody>
          <a:bodyPr>
            <a:noAutofit/>
          </a:bodyPr>
          <a:lstStyle/>
          <a:p>
            <a:r>
              <a:rPr lang="en-US" sz="3200" dirty="0" smtClean="0"/>
              <a:t>Machine guarding</a:t>
            </a:r>
            <a:endParaRPr lang="en-US" sz="3200" dirty="0"/>
          </a:p>
          <a:p>
            <a:r>
              <a:rPr lang="en-US" sz="3200" dirty="0" smtClean="0"/>
              <a:t>Lockout/Tagout</a:t>
            </a:r>
          </a:p>
          <a:p>
            <a:r>
              <a:rPr lang="en-US" sz="3200" dirty="0" smtClean="0"/>
              <a:t>Walking </a:t>
            </a:r>
            <a:r>
              <a:rPr lang="en-US" sz="3200" dirty="0"/>
              <a:t>and working </a:t>
            </a:r>
            <a:r>
              <a:rPr lang="en-US" sz="3200" dirty="0" smtClean="0"/>
              <a:t>surfaces</a:t>
            </a:r>
          </a:p>
          <a:p>
            <a:r>
              <a:rPr lang="en-US" sz="3200" dirty="0" smtClean="0"/>
              <a:t>Powered Industrial Trucks</a:t>
            </a:r>
          </a:p>
          <a:p>
            <a:r>
              <a:rPr lang="en-US" sz="3200" dirty="0" smtClean="0"/>
              <a:t>Respiratory Protection</a:t>
            </a:r>
          </a:p>
          <a:p>
            <a:r>
              <a:rPr lang="en-US" sz="3200" dirty="0" smtClean="0"/>
              <a:t>Hazard Communication</a:t>
            </a:r>
          </a:p>
          <a:p>
            <a:r>
              <a:rPr lang="en-US" sz="3200" dirty="0" smtClean="0"/>
              <a:t>Lead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1028" y="5455579"/>
            <a:ext cx="516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www.osha.gov/pls/imis/citedstandard.html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39" y="149632"/>
            <a:ext cx="7886700" cy="7359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</a:rPr>
              <a:t>OSHA Emphasis Programs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72" y="1179534"/>
            <a:ext cx="7531267" cy="477555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Region IV </a:t>
            </a:r>
            <a:r>
              <a:rPr lang="en-US" sz="4000" dirty="0"/>
              <a:t>(AL, FL, GA, KY, MS, NC, SC, TN</a:t>
            </a:r>
            <a:r>
              <a:rPr lang="en-US" sz="4000" dirty="0" smtClean="0"/>
              <a:t>)</a:t>
            </a:r>
            <a:endParaRPr lang="it-IT" sz="4000" dirty="0" smtClean="0"/>
          </a:p>
          <a:p>
            <a:pPr lvl="1"/>
            <a:r>
              <a:rPr lang="it-IT" sz="3200" dirty="0" smtClean="0"/>
              <a:t>Fall Hazards</a:t>
            </a:r>
          </a:p>
          <a:p>
            <a:pPr lvl="1"/>
            <a:r>
              <a:rPr lang="it-IT" sz="3200" dirty="0" smtClean="0"/>
              <a:t>Powered Industrial Trucks</a:t>
            </a:r>
          </a:p>
          <a:p>
            <a:pPr lvl="1"/>
            <a:r>
              <a:rPr lang="it-IT" sz="3200" dirty="0" smtClean="0"/>
              <a:t>Noise Hazards</a:t>
            </a:r>
          </a:p>
          <a:p>
            <a:pPr lvl="1"/>
            <a:r>
              <a:rPr lang="it-IT" sz="3200" dirty="0" smtClean="0"/>
              <a:t>Electrical Hazards</a:t>
            </a:r>
          </a:p>
          <a:p>
            <a:pPr lvl="1"/>
            <a:r>
              <a:rPr lang="it-IT" sz="3200" dirty="0" smtClean="0"/>
              <a:t>Lead</a:t>
            </a:r>
          </a:p>
          <a:p>
            <a:pPr lvl="1"/>
            <a:endParaRPr lang="it-IT" sz="1600" dirty="0"/>
          </a:p>
          <a:p>
            <a:pPr lvl="1"/>
            <a:endParaRPr lang="en-US" dirty="0"/>
          </a:p>
          <a:p>
            <a:endParaRPr lang="en-US" sz="36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358900"/>
            <a:ext cx="7886700" cy="497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496" y="5042313"/>
            <a:ext cx="428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hlinkClick r:id="rId3"/>
              </a:rPr>
              <a:t>https://www.osha.gov/dep/leps/leps.html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17714" y="152400"/>
            <a:ext cx="6672943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Regulatory Activity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0202D-B482-4537-98BA-2822E5E8E5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488" y="1324564"/>
            <a:ext cx="3121423" cy="3481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8956" y="4180114"/>
            <a:ext cx="367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we?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6" y="1231164"/>
            <a:ext cx="89931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Beryllium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www.isri.org/safety/safety-management-program-risps/isri-safety-fact-sheets</a:t>
            </a:r>
            <a:endParaRPr lang="en-US" sz="1800" dirty="0" smtClean="0"/>
          </a:p>
          <a:p>
            <a:pPr marL="0" indent="0">
              <a:buNone/>
            </a:pPr>
            <a:endParaRPr lang="en-US" sz="18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Silica, Respirable Crystalline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www.isri.org/safety/safety-management-program-risps/isri-safety-fact-sheets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b="1" u="sng" dirty="0" smtClean="0"/>
              <a:t>Recordkeeping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www.labor.nc.gov/safety-and-health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b="1" u="sng" dirty="0" smtClean="0"/>
              <a:t>Walking-Working Surfaces</a:t>
            </a:r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://www.labor.nc.gov/safety-and-health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6896100" cy="7493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Standards Info &amp; Activity</a:t>
            </a:r>
            <a:endParaRPr lang="en-US" sz="36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01600"/>
            <a:ext cx="6800850" cy="725489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Recordkeeping Rule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16000"/>
            <a:ext cx="8172450" cy="516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Key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093" y="5491066"/>
            <a:ext cx="502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www.osha.gov/injuryreporting/index.html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1869897"/>
            <a:ext cx="8513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December 31, 2017 – upload your 2016 injury &amp; illness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July 1, 2018 – have your 2017 injury &amp; illness data uploaded.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March 2, 2019 and every year thereafter – deadline to upload previous year’s injury and illness data.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3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227"/>
            <a:ext cx="6731000" cy="815974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Recordkeeping Rule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042194"/>
            <a:ext cx="7886700" cy="51101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Under OSHA’s electronic recordkeeping rule, covered companies with </a:t>
            </a:r>
            <a:r>
              <a:rPr lang="en-US" sz="2800" dirty="0" smtClean="0"/>
              <a:t>more than 250 </a:t>
            </a:r>
            <a:r>
              <a:rPr lang="en-US" sz="2800" dirty="0"/>
              <a:t>employees must submit information electronically from: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OSHA </a:t>
            </a:r>
            <a:r>
              <a:rPr lang="en-US" sz="2800" dirty="0"/>
              <a:t>Form 300 (Log of Work-Related Injuries and Illnesses)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OSHA </a:t>
            </a:r>
            <a:r>
              <a:rPr lang="en-US" sz="2800" dirty="0"/>
              <a:t>Form 300A (Summary of Work-Related Injuries and Illnesses)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OSHA </a:t>
            </a:r>
            <a:r>
              <a:rPr lang="en-US" sz="2800" dirty="0"/>
              <a:t>Form 301 (Injury and Illness Incident Report)</a:t>
            </a:r>
          </a:p>
          <a:p>
            <a:r>
              <a:rPr lang="en-US" sz="2800" dirty="0" smtClean="0"/>
              <a:t>Covered </a:t>
            </a:r>
            <a:r>
              <a:rPr lang="en-US" sz="2800" dirty="0"/>
              <a:t>establishments with 20-249 employees in certain industries with historically high rates of occupational injuries and illnesses must submit information electronically from OSHA Form 300A.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11611</TotalTime>
  <Words>1020</Words>
  <Application>Microsoft Office PowerPoint</Application>
  <PresentationFormat>On-screen Show (4:3)</PresentationFormat>
  <Paragraphs>174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Helvetica</vt:lpstr>
      <vt:lpstr>Times New Roman</vt:lpstr>
      <vt:lpstr>Wingdings</vt:lpstr>
      <vt:lpstr>Office Theme</vt:lpstr>
      <vt:lpstr>1_Office Theme</vt:lpstr>
      <vt:lpstr>PowerPoint Presentation</vt:lpstr>
      <vt:lpstr>ISRI: Voice of the Recycling Industry</vt:lpstr>
      <vt:lpstr>PowerPoint Presentation</vt:lpstr>
      <vt:lpstr> OSHA Most Cited Standards </vt:lpstr>
      <vt:lpstr>OSHA Emphasis Programs</vt:lpstr>
      <vt:lpstr>Regulatory Activity</vt:lpstr>
      <vt:lpstr>Standards Info &amp; Activity</vt:lpstr>
      <vt:lpstr>Recordkeeping Rule</vt:lpstr>
      <vt:lpstr>Recordkeeping Rule</vt:lpstr>
      <vt:lpstr>Recordkeeping Rule</vt:lpstr>
      <vt:lpstr>Standards Info &amp; Activity</vt:lpstr>
      <vt:lpstr>PowerPoint Presentation</vt:lpstr>
      <vt:lpstr>PowerPoint Presentation</vt:lpstr>
      <vt:lpstr>PowerPoint Presentation</vt:lpstr>
      <vt:lpstr>PowerPoint Presentation</vt:lpstr>
      <vt:lpstr>Fostering Safety Culture</vt:lpstr>
      <vt:lpstr>Resources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E-Scrap in the US</dc:title>
  <dc:creator>Robin Wiener</dc:creator>
  <cp:lastModifiedBy>Tony Smith</cp:lastModifiedBy>
  <cp:revision>457</cp:revision>
  <cp:lastPrinted>2015-04-21T20:57:12Z</cp:lastPrinted>
  <dcterms:created xsi:type="dcterms:W3CDTF">2013-05-23T14:53:55Z</dcterms:created>
  <dcterms:modified xsi:type="dcterms:W3CDTF">2018-07-30T11:20:18Z</dcterms:modified>
</cp:coreProperties>
</file>