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1" r:id="rId1"/>
  </p:sldMasterIdLst>
  <p:notesMasterIdLst>
    <p:notesMasterId r:id="rId19"/>
  </p:notesMasterIdLst>
  <p:handoutMasterIdLst>
    <p:handoutMasterId r:id="rId20"/>
  </p:handoutMasterIdLst>
  <p:sldIdLst>
    <p:sldId id="256" r:id="rId2"/>
    <p:sldId id="279" r:id="rId3"/>
    <p:sldId id="260" r:id="rId4"/>
    <p:sldId id="261" r:id="rId5"/>
    <p:sldId id="262" r:id="rId6"/>
    <p:sldId id="267" r:id="rId7"/>
    <p:sldId id="269" r:id="rId8"/>
    <p:sldId id="268" r:id="rId9"/>
    <p:sldId id="270" r:id="rId10"/>
    <p:sldId id="271" r:id="rId11"/>
    <p:sldId id="272" r:id="rId12"/>
    <p:sldId id="273" r:id="rId13"/>
    <p:sldId id="274" r:id="rId14"/>
    <p:sldId id="275" r:id="rId15"/>
    <p:sldId id="276" r:id="rId16"/>
    <p:sldId id="277" r:id="rId17"/>
    <p:sldId id="278" r:id="rId18"/>
  </p:sldIdLst>
  <p:sldSz cx="9144000" cy="6858000" type="screen4x3"/>
  <p:notesSz cx="6950075" cy="9236075"/>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46">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rie Blewitt"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0FF"/>
    <a:srgbClr val="278CC3"/>
    <a:srgbClr val="4E7AA7"/>
    <a:srgbClr val="CFE0EB"/>
    <a:srgbClr val="241489"/>
    <a:srgbClr val="8BFFFF"/>
    <a:srgbClr val="00EC89"/>
    <a:srgbClr val="2F52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87135" autoAdjust="0"/>
  </p:normalViewPr>
  <p:slideViewPr>
    <p:cSldViewPr snapToGrid="0" snapToObjects="1">
      <p:cViewPr varScale="1">
        <p:scale>
          <a:sx n="118" d="100"/>
          <a:sy n="118" d="100"/>
        </p:scale>
        <p:origin x="474" y="96"/>
      </p:cViewPr>
      <p:guideLst>
        <p:guide orient="horz" pos="2146"/>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36769" y="0"/>
            <a:ext cx="3011699" cy="461804"/>
          </a:xfrm>
          <a:prstGeom prst="rect">
            <a:avLst/>
          </a:prstGeom>
        </p:spPr>
        <p:txBody>
          <a:bodyPr vert="horz" lIns="92492" tIns="46246" rIns="92492" bIns="46246" rtlCol="0"/>
          <a:lstStyle>
            <a:lvl1pPr algn="r" fontAlgn="auto">
              <a:spcBef>
                <a:spcPts val="0"/>
              </a:spcBef>
              <a:spcAft>
                <a:spcPts val="0"/>
              </a:spcAft>
              <a:defRPr sz="1200">
                <a:latin typeface="+mn-lt"/>
              </a:defRPr>
            </a:lvl1pPr>
          </a:lstStyle>
          <a:p>
            <a:pPr>
              <a:defRPr/>
            </a:pPr>
            <a:fld id="{D142AB44-77A9-40AF-96EE-8CCD92A3840D}" type="datetimeFigureOut">
              <a:rPr lang="en-US"/>
              <a:pPr>
                <a:defRPr/>
              </a:pPr>
              <a:t>8/7/2019</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36769" y="8772668"/>
            <a:ext cx="3011699" cy="461804"/>
          </a:xfrm>
          <a:prstGeom prst="rect">
            <a:avLst/>
          </a:prstGeom>
        </p:spPr>
        <p:txBody>
          <a:bodyPr vert="horz" lIns="92492" tIns="46246" rIns="92492" bIns="46246" rtlCol="0" anchor="b"/>
          <a:lstStyle>
            <a:lvl1pPr algn="r" fontAlgn="auto">
              <a:spcBef>
                <a:spcPts val="0"/>
              </a:spcBef>
              <a:spcAft>
                <a:spcPts val="0"/>
              </a:spcAft>
              <a:defRPr sz="1200">
                <a:latin typeface="+mn-lt"/>
              </a:defRPr>
            </a:lvl1pPr>
          </a:lstStyle>
          <a:p>
            <a:pPr>
              <a:defRPr/>
            </a:pPr>
            <a:fld id="{C0452EAC-6B7E-4DAC-8344-D60A00EF6F51}" type="slidenum">
              <a:rPr lang="en-US"/>
              <a:pPr>
                <a:defRPr/>
              </a:pPr>
              <a:t>‹#›</a:t>
            </a:fld>
            <a:endParaRPr lang="en-US" dirty="0"/>
          </a:p>
        </p:txBody>
      </p:sp>
    </p:spTree>
    <p:extLst>
      <p:ext uri="{BB962C8B-B14F-4D97-AF65-F5344CB8AC3E}">
        <p14:creationId xmlns:p14="http://schemas.microsoft.com/office/powerpoint/2010/main" val="14045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fontAlgn="auto">
              <a:spcBef>
                <a:spcPts val="0"/>
              </a:spcBef>
              <a:spcAft>
                <a:spcPts val="0"/>
              </a:spcAft>
              <a:defRPr sz="1200">
                <a:latin typeface="+mn-lt"/>
              </a:defRPr>
            </a:lvl1pPr>
          </a:lstStyle>
          <a:p>
            <a:pPr>
              <a:defRPr/>
            </a:pPr>
            <a:fld id="{BEDD1AF5-3CE1-4D3E-8229-B3E89071A378}" type="datetimeFigureOut">
              <a:rPr lang="en-US"/>
              <a:pPr>
                <a:defRPr/>
              </a:pPr>
              <a:t>8/7/2019</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fontAlgn="auto">
              <a:spcBef>
                <a:spcPts val="0"/>
              </a:spcBef>
              <a:spcAft>
                <a:spcPts val="0"/>
              </a:spcAft>
              <a:defRPr sz="1200">
                <a:latin typeface="+mn-lt"/>
              </a:defRPr>
            </a:lvl1pPr>
          </a:lstStyle>
          <a:p>
            <a:pPr>
              <a:defRPr/>
            </a:pPr>
            <a:fld id="{FC62E0DD-5355-4FCB-96A7-A41012CF17B3}" type="slidenum">
              <a:rPr lang="en-US"/>
              <a:pPr>
                <a:defRPr/>
              </a:pPr>
              <a:t>‹#›</a:t>
            </a:fld>
            <a:endParaRPr lang="en-US" dirty="0"/>
          </a:p>
        </p:txBody>
      </p:sp>
    </p:spTree>
    <p:extLst>
      <p:ext uri="{BB962C8B-B14F-4D97-AF65-F5344CB8AC3E}">
        <p14:creationId xmlns:p14="http://schemas.microsoft.com/office/powerpoint/2010/main" val="21423622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9578C299-D288-47A2-B943-F6CCE3397034}" type="datetime1">
              <a:rPr lang="en-US" smtClean="0"/>
              <a:t>8/7/2019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834E062-2DC7-4891-97D0-46EA53656393}" type="slidenum">
              <a:rPr lang="en-US" smtClean="0"/>
              <a:pPr>
                <a:defRPr/>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33492546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91E4CCE0-66BC-42DA-B915-E0A7F1D2853D}" type="datetime1">
              <a:rPr lang="en-US" smtClean="0"/>
              <a:t>8/7/2019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B6F98BB-76EE-41A4-9241-FEA9B80E13DE}" type="slidenum">
              <a:rPr lang="en-US" smtClean="0"/>
              <a:pPr>
                <a:defRPr/>
              </a:pPr>
              <a:t>‹#›</a:t>
            </a:fld>
            <a:endParaRPr lang="en-US" dirty="0"/>
          </a:p>
        </p:txBody>
      </p:sp>
    </p:spTree>
    <p:extLst>
      <p:ext uri="{BB962C8B-B14F-4D97-AF65-F5344CB8AC3E}">
        <p14:creationId xmlns:p14="http://schemas.microsoft.com/office/powerpoint/2010/main" val="41611056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4A177C36-1906-4F7D-9D3B-EE56E9404A9B}" type="datetime1">
              <a:rPr lang="en-US" smtClean="0"/>
              <a:t>8/7/2019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FB42DB6-5B8C-4510-BC40-9E5A8F0A891C}" type="slidenum">
              <a:rPr lang="en-US" smtClean="0"/>
              <a:pPr>
                <a:defRPr/>
              </a:pPr>
              <a:t>‹#›</a:t>
            </a:fld>
            <a:endParaRPr lang="en-US" dirty="0"/>
          </a:p>
        </p:txBody>
      </p:sp>
    </p:spTree>
    <p:extLst>
      <p:ext uri="{BB962C8B-B14F-4D97-AF65-F5344CB8AC3E}">
        <p14:creationId xmlns:p14="http://schemas.microsoft.com/office/powerpoint/2010/main" val="22132642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4A32E5A-CAB1-4BF2-87CA-005726CE70DF}" type="datetime1">
              <a:rPr lang="en-US" smtClean="0"/>
              <a:t>8/7/2019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AFDC135-2D44-43F4-8EF6-51E1DDE388EB}" type="slidenum">
              <a:rPr lang="en-US" smtClean="0"/>
              <a:pPr>
                <a:defRPr/>
              </a:pPr>
              <a:t>‹#›</a:t>
            </a:fld>
            <a:endParaRPr lang="en-US" dirty="0"/>
          </a:p>
        </p:txBody>
      </p:sp>
    </p:spTree>
    <p:extLst>
      <p:ext uri="{BB962C8B-B14F-4D97-AF65-F5344CB8AC3E}">
        <p14:creationId xmlns:p14="http://schemas.microsoft.com/office/powerpoint/2010/main" val="2420426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620EC032-2E66-4DA1-BC42-F7D5D1348A6F}" type="datetime1">
              <a:rPr lang="en-US" smtClean="0"/>
              <a:t>8/7/2019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D4520F4-12F2-4286-A661-783F99CA5A90}" type="slidenum">
              <a:rPr lang="en-US" smtClean="0"/>
              <a:pPr>
                <a:defRPr/>
              </a:pPr>
              <a:t>‹#›</a:t>
            </a:fld>
            <a:endParaRPr lang="en-US" dirty="0"/>
          </a:p>
        </p:txBody>
      </p:sp>
    </p:spTree>
    <p:extLst>
      <p:ext uri="{BB962C8B-B14F-4D97-AF65-F5344CB8AC3E}">
        <p14:creationId xmlns:p14="http://schemas.microsoft.com/office/powerpoint/2010/main" val="35267747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3AEA22B5-D9E8-4BEF-849A-3A8B8BB89B72}" type="datetime1">
              <a:rPr lang="en-US" smtClean="0"/>
              <a:t>8/7/2019</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1ADD5394-36B4-4A2E-AA75-731DE85A3F2F}" type="slidenum">
              <a:rPr lang="en-US" smtClean="0"/>
              <a:pPr>
                <a:defRPr/>
              </a:pPr>
              <a:t>‹#›</a:t>
            </a:fld>
            <a:endParaRPr lang="en-US" dirty="0"/>
          </a:p>
        </p:txBody>
      </p:sp>
    </p:spTree>
    <p:extLst>
      <p:ext uri="{BB962C8B-B14F-4D97-AF65-F5344CB8AC3E}">
        <p14:creationId xmlns:p14="http://schemas.microsoft.com/office/powerpoint/2010/main" val="38968978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9A98671C-2389-424C-A8B8-188F347A38C6}" type="datetime1">
              <a:rPr lang="en-US" smtClean="0"/>
              <a:t>8/7/2019</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8A2CA938-0B63-477B-8992-3E5324BEFAE7}" type="slidenum">
              <a:rPr lang="en-US" smtClean="0"/>
              <a:pPr>
                <a:defRPr/>
              </a:pPr>
              <a:t>‹#›</a:t>
            </a:fld>
            <a:endParaRPr lang="en-US" dirty="0"/>
          </a:p>
        </p:txBody>
      </p:sp>
    </p:spTree>
    <p:extLst>
      <p:ext uri="{BB962C8B-B14F-4D97-AF65-F5344CB8AC3E}">
        <p14:creationId xmlns:p14="http://schemas.microsoft.com/office/powerpoint/2010/main" val="371741509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E5DF634-36D1-4888-9A88-791E2789580C}" type="datetime1">
              <a:rPr lang="en-US" smtClean="0"/>
              <a:t>8/7/2019</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E6FD1FC2-56BB-46B0-8FE9-94DCE31B7729}" type="slidenum">
              <a:rPr lang="en-US" smtClean="0"/>
              <a:pPr>
                <a:defRPr/>
              </a:pPr>
              <a:t>‹#›</a:t>
            </a:fld>
            <a:endParaRPr lang="en-US" dirty="0"/>
          </a:p>
        </p:txBody>
      </p:sp>
    </p:spTree>
    <p:extLst>
      <p:ext uri="{BB962C8B-B14F-4D97-AF65-F5344CB8AC3E}">
        <p14:creationId xmlns:p14="http://schemas.microsoft.com/office/powerpoint/2010/main" val="5656498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836FBE5-6520-4591-B346-E60838B57692}" type="datetime1">
              <a:rPr lang="en-US" smtClean="0"/>
              <a:t>8/7/2019</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D36BE0D7-94A6-4BF6-974E-F8AED3EDB6F1}" type="slidenum">
              <a:rPr lang="en-US" smtClean="0"/>
              <a:pPr>
                <a:defRPr/>
              </a:pPr>
              <a:t>‹#›</a:t>
            </a:fld>
            <a:endParaRPr lang="en-US" dirty="0"/>
          </a:p>
        </p:txBody>
      </p:sp>
    </p:spTree>
    <p:extLst>
      <p:ext uri="{BB962C8B-B14F-4D97-AF65-F5344CB8AC3E}">
        <p14:creationId xmlns:p14="http://schemas.microsoft.com/office/powerpoint/2010/main" val="56944597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B643437-59B6-42B4-A7A6-1E6E38737ACB}" type="datetime1">
              <a:rPr lang="en-US" smtClean="0"/>
              <a:t>8/7/2019</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6F30F29-549C-4751-BC50-DFBD64449EB5}" type="slidenum">
              <a:rPr lang="en-US" smtClean="0"/>
              <a:pPr>
                <a:defRPr/>
              </a:pPr>
              <a:t>‹#›</a:t>
            </a:fld>
            <a:endParaRPr lang="en-US" dirty="0"/>
          </a:p>
        </p:txBody>
      </p:sp>
    </p:spTree>
    <p:extLst>
      <p:ext uri="{BB962C8B-B14F-4D97-AF65-F5344CB8AC3E}">
        <p14:creationId xmlns:p14="http://schemas.microsoft.com/office/powerpoint/2010/main" val="105986156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7D1012B-930D-4074-B4F6-158AF361547A}" type="datetime1">
              <a:rPr lang="en-US" smtClean="0"/>
              <a:t>8/7/2019</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6D51151-7EEC-4BAA-AEA1-0BA8E2AAC743}" type="slidenum">
              <a:rPr lang="en-US" smtClean="0"/>
              <a:pPr>
                <a:defRPr/>
              </a:pPr>
              <a:t>‹#›</a:t>
            </a:fld>
            <a:endParaRPr lang="en-US" dirty="0"/>
          </a:p>
        </p:txBody>
      </p:sp>
    </p:spTree>
    <p:extLst>
      <p:ext uri="{BB962C8B-B14F-4D97-AF65-F5344CB8AC3E}">
        <p14:creationId xmlns:p14="http://schemas.microsoft.com/office/powerpoint/2010/main" val="38644674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AC56239E-ED51-4408-8480-3EDF5739F552}" type="datetime1">
              <a:rPr lang="en-US" smtClean="0"/>
              <a:t>8/7/2019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C9062C6E-31DB-4404-B55C-49A7D76044BD}" type="slidenum">
              <a:rPr lang="en-US" smtClean="0"/>
              <a:pPr>
                <a:defRPr/>
              </a:pPr>
              <a:t>‹#›</a:t>
            </a:fld>
            <a:endParaRPr lang="en-US"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1210066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15361" name="Title 1"/>
          <p:cNvSpPr>
            <a:spLocks noGrp="1"/>
          </p:cNvSpPr>
          <p:nvPr>
            <p:ph type="ctrTitle"/>
          </p:nvPr>
        </p:nvSpPr>
        <p:spPr>
          <a:xfrm>
            <a:off x="259932" y="791081"/>
            <a:ext cx="8712889" cy="1926046"/>
          </a:xfrm>
        </p:spPr>
        <p:txBody>
          <a:bodyPr>
            <a:normAutofit fontScale="90000"/>
          </a:bodyPr>
          <a:lstStyle/>
          <a:p>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
            </a:r>
            <a:br>
              <a:rPr lang="en-US" sz="2100" b="1" dirty="0" smtClean="0">
                <a:solidFill>
                  <a:srgbClr val="FFFFFF"/>
                </a:solidFill>
                <a:latin typeface="Century Gothic" pitchFamily="34" charset="0"/>
              </a:rPr>
            </a:br>
            <a:r>
              <a:rPr lang="en-US" sz="3600" b="1" dirty="0" smtClean="0">
                <a:solidFill>
                  <a:srgbClr val="FFFFFF"/>
                </a:solidFill>
                <a:latin typeface="Century Gothic" pitchFamily="34" charset="0"/>
              </a:rPr>
              <a:t>Comments Before the</a:t>
            </a:r>
            <a:br>
              <a:rPr lang="en-US" sz="3600" b="1" dirty="0" smtClean="0">
                <a:solidFill>
                  <a:srgbClr val="FFFFFF"/>
                </a:solidFill>
                <a:latin typeface="Century Gothic" pitchFamily="34" charset="0"/>
              </a:rPr>
            </a:br>
            <a:r>
              <a:rPr lang="en-US" sz="3600" b="1" dirty="0" smtClean="0">
                <a:solidFill>
                  <a:srgbClr val="FFFFFF"/>
                </a:solidFill>
                <a:latin typeface="Century Gothic" pitchFamily="34" charset="0"/>
              </a:rPr>
              <a:t>Recycling Association of North Carolina</a:t>
            </a:r>
            <a:br>
              <a:rPr lang="en-US" sz="3600" b="1" dirty="0" smtClean="0">
                <a:solidFill>
                  <a:srgbClr val="FFFFFF"/>
                </a:solidFill>
                <a:latin typeface="Century Gothic" pitchFamily="34" charset="0"/>
              </a:rPr>
            </a:br>
            <a:r>
              <a:rPr lang="en-US" sz="2100" b="1" dirty="0">
                <a:solidFill>
                  <a:srgbClr val="FFFFFF"/>
                </a:solidFill>
                <a:latin typeface="Century Gothic" pitchFamily="34" charset="0"/>
              </a:rPr>
              <a:t/>
            </a:r>
            <a:br>
              <a:rPr lang="en-US" sz="2100" b="1" dirty="0">
                <a:solidFill>
                  <a:srgbClr val="FFFFFF"/>
                </a:solidFill>
                <a:latin typeface="Century Gothic" pitchFamily="34" charset="0"/>
              </a:rPr>
            </a:br>
            <a:r>
              <a:rPr lang="en-US" sz="2100" b="1" dirty="0" smtClean="0">
                <a:solidFill>
                  <a:srgbClr val="FFFFFF"/>
                </a:solidFill>
                <a:latin typeface="Century Gothic" pitchFamily="34" charset="0"/>
              </a:rPr>
              <a:t>Ashville, NC</a:t>
            </a:r>
            <a:br>
              <a:rPr lang="en-US" sz="2100" b="1" dirty="0" smtClean="0">
                <a:solidFill>
                  <a:srgbClr val="FFFFFF"/>
                </a:solidFill>
                <a:latin typeface="Century Gothic" pitchFamily="34" charset="0"/>
              </a:rPr>
            </a:br>
            <a:r>
              <a:rPr lang="en-US" sz="2100" b="1" dirty="0" smtClean="0">
                <a:solidFill>
                  <a:srgbClr val="FFFFFF"/>
                </a:solidFill>
                <a:latin typeface="Century Gothic" pitchFamily="34" charset="0"/>
              </a:rPr>
              <a:t>Friday, August 9, 2019</a:t>
            </a:r>
            <a:br>
              <a:rPr lang="en-US" sz="2100" b="1" dirty="0" smtClean="0">
                <a:solidFill>
                  <a:srgbClr val="FFFFFF"/>
                </a:solidFill>
                <a:latin typeface="Century Gothic" pitchFamily="34" charset="0"/>
              </a:rPr>
            </a:br>
            <a:endParaRPr lang="en-US" sz="2100" b="1" dirty="0" smtClean="0">
              <a:solidFill>
                <a:srgbClr val="FFFFFF"/>
              </a:solidFill>
              <a:latin typeface="Century Gothic" pitchFamily="34" charset="0"/>
            </a:endParaRPr>
          </a:p>
        </p:txBody>
      </p:sp>
      <p:sp>
        <p:nvSpPr>
          <p:cNvPr id="2" name="TextBox 1"/>
          <p:cNvSpPr txBox="1"/>
          <p:nvPr/>
        </p:nvSpPr>
        <p:spPr>
          <a:xfrm>
            <a:off x="2051824" y="2521466"/>
            <a:ext cx="5239099" cy="1200329"/>
          </a:xfrm>
          <a:prstGeom prst="rect">
            <a:avLst/>
          </a:prstGeom>
          <a:noFill/>
        </p:spPr>
        <p:txBody>
          <a:bodyPr wrap="square" rtlCol="0">
            <a:spAutoFit/>
          </a:bodyPr>
          <a:lstStyle/>
          <a:p>
            <a:pPr algn="ctr"/>
            <a:endParaRPr lang="en-US" dirty="0" smtClean="0"/>
          </a:p>
          <a:p>
            <a:pPr algn="ctr"/>
            <a:r>
              <a:rPr lang="en-US" dirty="0" smtClean="0"/>
              <a:t>Mark Reiter </a:t>
            </a:r>
          </a:p>
          <a:p>
            <a:pPr algn="ctr"/>
            <a:r>
              <a:rPr lang="en-US" dirty="0" smtClean="0"/>
              <a:t>ISRI Vice President</a:t>
            </a:r>
          </a:p>
          <a:p>
            <a:pPr algn="ctr"/>
            <a:r>
              <a:rPr lang="en-US" dirty="0" smtClean="0"/>
              <a:t> Government Relations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025258"/>
            <a:ext cx="6858000" cy="2387600"/>
          </a:xfrm>
        </p:spPr>
        <p:txBody>
          <a:bodyPr>
            <a:normAutofit/>
          </a:bodyPr>
          <a:lstStyle/>
          <a:p>
            <a:r>
              <a:rPr lang="en-US" sz="3200" dirty="0" smtClean="0"/>
              <a:t>Sen. Tom Udall (D-NM)</a:t>
            </a:r>
            <a:br>
              <a:rPr lang="en-US" sz="3200" dirty="0" smtClean="0"/>
            </a:br>
            <a:r>
              <a:rPr lang="en-US" sz="3200" dirty="0" smtClean="0"/>
              <a:t>Cong. Alan </a:t>
            </a:r>
            <a:r>
              <a:rPr lang="en-US" sz="3200" dirty="0" err="1" smtClean="0"/>
              <a:t>Lowenthal</a:t>
            </a:r>
            <a:r>
              <a:rPr lang="en-US" sz="3200" dirty="0" smtClean="0"/>
              <a:t/>
            </a:r>
            <a:br>
              <a:rPr lang="en-US" sz="3200" dirty="0" smtClean="0"/>
            </a:br>
            <a:r>
              <a:rPr lang="en-US" sz="2800" dirty="0" smtClean="0"/>
              <a:t>A Bill As Yet Untitled</a:t>
            </a:r>
            <a:r>
              <a:rPr lang="en-US" sz="2800" dirty="0"/>
              <a:t/>
            </a:r>
            <a:br>
              <a:rPr lang="en-US" sz="2800" dirty="0"/>
            </a:br>
            <a:endParaRPr lang="en-US" sz="2800" dirty="0"/>
          </a:p>
        </p:txBody>
      </p:sp>
    </p:spTree>
    <p:extLst>
      <p:ext uri="{BB962C8B-B14F-4D97-AF65-F5344CB8AC3E}">
        <p14:creationId xmlns:p14="http://schemas.microsoft.com/office/powerpoint/2010/main" val="3916436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Udall/</a:t>
            </a:r>
            <a:r>
              <a:rPr lang="en-US" sz="2800" dirty="0" err="1" smtClean="0"/>
              <a:t>Lowenthal</a:t>
            </a:r>
            <a:r>
              <a:rPr lang="en-US" sz="2800" dirty="0" smtClean="0"/>
              <a:t> intends to prevent consumer products from getting into animal and human food-chains, landscape, waterways &amp; the oceans</a:t>
            </a:r>
            <a:endParaRPr lang="en-US" sz="2800" dirty="0"/>
          </a:p>
        </p:txBody>
      </p:sp>
    </p:spTree>
    <p:extLst>
      <p:ext uri="{BB962C8B-B14F-4D97-AF65-F5344CB8AC3E}">
        <p14:creationId xmlns:p14="http://schemas.microsoft.com/office/powerpoint/2010/main" val="658051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411" y="1518873"/>
            <a:ext cx="6858000" cy="2387600"/>
          </a:xfrm>
        </p:spPr>
        <p:txBody>
          <a:bodyPr>
            <a:normAutofit fontScale="90000"/>
          </a:bodyPr>
          <a:lstStyle/>
          <a:p>
            <a:pPr algn="l"/>
            <a:r>
              <a:rPr lang="en-US" sz="2800" dirty="0" smtClean="0"/>
              <a:t>Udall/</a:t>
            </a:r>
            <a:r>
              <a:rPr lang="en-US" sz="2800" dirty="0" err="1" smtClean="0"/>
              <a:t>Lowenthal</a:t>
            </a:r>
            <a:r>
              <a:rPr lang="en-US" sz="2800" dirty="0" smtClean="0"/>
              <a:t> would:</a:t>
            </a:r>
            <a:br>
              <a:rPr lang="en-US" sz="2800" dirty="0" smtClean="0"/>
            </a:br>
            <a:r>
              <a:rPr lang="en-US" sz="2800" dirty="0" smtClean="0"/>
              <a:t>1. standardize goals for states to collect high %age of single-use drink bottles</a:t>
            </a:r>
            <a:br>
              <a:rPr lang="en-US" sz="2800" dirty="0" smtClean="0"/>
            </a:br>
            <a:r>
              <a:rPr lang="en-US" sz="2800" dirty="0" smtClean="0"/>
              <a:t>2. Recycled Content: Plastic bottles, packaging, et al to be made from 100% recyclable material  </a:t>
            </a:r>
            <a:br>
              <a:rPr lang="en-US" sz="2800" dirty="0" smtClean="0"/>
            </a:br>
            <a:r>
              <a:rPr lang="en-US" sz="2800" dirty="0" smtClean="0"/>
              <a:t>3. There material used must contain a “significant %age” of post-consumer product.</a:t>
            </a:r>
            <a:br>
              <a:rPr lang="en-US" sz="2800" dirty="0" smtClean="0"/>
            </a:br>
            <a:endParaRPr lang="en-US" sz="2800" dirty="0"/>
          </a:p>
        </p:txBody>
      </p:sp>
    </p:spTree>
    <p:extLst>
      <p:ext uri="{BB962C8B-B14F-4D97-AF65-F5344CB8AC3E}">
        <p14:creationId xmlns:p14="http://schemas.microsoft.com/office/powerpoint/2010/main" val="1369401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7804" y="2133868"/>
            <a:ext cx="6858000" cy="2387600"/>
          </a:xfrm>
        </p:spPr>
        <p:txBody>
          <a:bodyPr>
            <a:normAutofit fontScale="90000"/>
          </a:bodyPr>
          <a:lstStyle/>
          <a:p>
            <a:pPr algn="l"/>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smtClean="0"/>
              <a:t>4</a:t>
            </a:r>
            <a:r>
              <a:rPr lang="en-US" sz="2400" dirty="0"/>
              <a:t>. Federal funds will come from carry-out bag </a:t>
            </a:r>
            <a:r>
              <a:rPr lang="en-US" sz="2400" dirty="0" smtClean="0"/>
              <a:t>fees, et al “for pollution reduction, remediation programs and innovation research”</a:t>
            </a:r>
            <a:br>
              <a:rPr lang="en-US" sz="2400" dirty="0" smtClean="0"/>
            </a:br>
            <a:r>
              <a:rPr lang="en-US" sz="2400" dirty="0" smtClean="0"/>
              <a:t>5. States that prohibit local governments from implementing more aggressive measures to reduce plastic products (such as fees at retail levels) will lose </a:t>
            </a:r>
            <a:r>
              <a:rPr lang="en-US" sz="2400" dirty="0" err="1" smtClean="0"/>
              <a:t>fundingfrom</a:t>
            </a:r>
            <a:r>
              <a:rPr lang="en-US" sz="2400" dirty="0" smtClean="0"/>
              <a:t> the federal government.</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Tree>
    <p:extLst>
      <p:ext uri="{BB962C8B-B14F-4D97-AF65-F5344CB8AC3E}">
        <p14:creationId xmlns:p14="http://schemas.microsoft.com/office/powerpoint/2010/main" val="3519101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3067" y="661117"/>
            <a:ext cx="6858000" cy="2387600"/>
          </a:xfrm>
        </p:spPr>
        <p:txBody>
          <a:bodyPr>
            <a:normAutofit/>
          </a:bodyPr>
          <a:lstStyle/>
          <a:p>
            <a:r>
              <a:rPr lang="en-US" sz="2400" dirty="0"/>
              <a:t>6. Create a “Clean Cities Program to leverage smart technology and social media to help local governments cost-effectively identify pollution hot-spots and implements reduction solutions </a:t>
            </a:r>
            <a:r>
              <a:rPr lang="en-US" sz="2400" dirty="0" smtClean="0"/>
              <a:t> </a:t>
            </a:r>
            <a:endParaRPr lang="en-US" sz="2400" dirty="0"/>
          </a:p>
        </p:txBody>
      </p:sp>
    </p:spTree>
    <p:extLst>
      <p:ext uri="{BB962C8B-B14F-4D97-AF65-F5344CB8AC3E}">
        <p14:creationId xmlns:p14="http://schemas.microsoft.com/office/powerpoint/2010/main" val="3340583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sz="2400" dirty="0" smtClean="0">
                <a:solidFill>
                  <a:schemeClr val="bg1"/>
                </a:solidFill>
              </a:rPr>
              <a:t>            Congresswoman Haley Stevens (D-MI)</a:t>
            </a:r>
            <a:r>
              <a:rPr lang="en-US" sz="2400" dirty="0" smtClean="0"/>
              <a:t> </a:t>
            </a:r>
            <a:br>
              <a:rPr lang="en-US" sz="2400" dirty="0" smtClean="0"/>
            </a:br>
            <a:r>
              <a:rPr lang="en-US" sz="2400" dirty="0" smtClean="0"/>
              <a:t>is creating a taskforce to advise her as she develops recycling legislation that is probably technology oriented. She is a member of the House Science and Tech Committee. </a:t>
            </a:r>
            <a:br>
              <a:rPr lang="en-US" sz="2400" dirty="0" smtClean="0"/>
            </a:br>
            <a:r>
              <a:rPr lang="en-US" sz="2400" dirty="0"/>
              <a:t/>
            </a:r>
            <a:br>
              <a:rPr lang="en-US" sz="2400" dirty="0"/>
            </a:br>
            <a:r>
              <a:rPr lang="en-US" sz="2400" dirty="0" smtClean="0"/>
              <a:t>Cong. Stevens has asked ISRI to participate as a task force member. </a:t>
            </a:r>
            <a:endParaRPr lang="en-US" sz="2400" dirty="0"/>
          </a:p>
        </p:txBody>
      </p:sp>
    </p:spTree>
    <p:extLst>
      <p:ext uri="{BB962C8B-B14F-4D97-AF65-F5344CB8AC3E}">
        <p14:creationId xmlns:p14="http://schemas.microsoft.com/office/powerpoint/2010/main" val="1495730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sz="2400" dirty="0" smtClean="0">
                <a:solidFill>
                  <a:schemeClr val="bg1"/>
                </a:solidFill>
              </a:rPr>
              <a:t>                   House Appropriations Committee</a:t>
            </a:r>
            <a:br>
              <a:rPr lang="en-US" sz="2400" dirty="0" smtClean="0">
                <a:solidFill>
                  <a:schemeClr val="bg1"/>
                </a:solidFill>
              </a:rPr>
            </a:br>
            <a:r>
              <a:rPr lang="en-US" sz="2400" dirty="0" smtClean="0">
                <a:solidFill>
                  <a:schemeClr val="bg1"/>
                </a:solidFill>
              </a:rPr>
              <a:t/>
            </a:r>
            <a:br>
              <a:rPr lang="en-US" sz="2400" dirty="0" smtClean="0">
                <a:solidFill>
                  <a:schemeClr val="bg1"/>
                </a:solidFill>
              </a:rPr>
            </a:br>
            <a:r>
              <a:rPr lang="en-US" sz="2400" dirty="0" smtClean="0"/>
              <a:t>has approved language that requires EPA to establish a National Recycling Strategy together with Stakeholders. Cong. Stevens had $2m added to fund that effort.</a:t>
            </a:r>
            <a:br>
              <a:rPr lang="en-US" sz="2400" dirty="0" smtClean="0"/>
            </a:br>
            <a:r>
              <a:rPr lang="en-US" sz="2400" dirty="0" smtClean="0"/>
              <a:t/>
            </a:r>
            <a:br>
              <a:rPr lang="en-US" sz="2400" dirty="0" smtClean="0"/>
            </a:br>
            <a:r>
              <a:rPr lang="en-US" sz="2400" dirty="0" smtClean="0"/>
              <a:t>ISRI is already part of an effort by EPA to develop a recycling strategy</a:t>
            </a:r>
            <a:br>
              <a:rPr lang="en-US" sz="2400" dirty="0" smtClean="0"/>
            </a:br>
            <a:endParaRPr lang="en-US" sz="24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30624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Thank you</a:t>
            </a:r>
            <a:br>
              <a:rPr lang="en-US" sz="3600" dirty="0" smtClean="0"/>
            </a:br>
            <a:r>
              <a:rPr lang="en-US" sz="3600" dirty="0" smtClean="0"/>
              <a:t>Recycling Association of </a:t>
            </a:r>
            <a:br>
              <a:rPr lang="en-US" sz="3600" dirty="0" smtClean="0"/>
            </a:br>
            <a:r>
              <a:rPr lang="en-US" sz="3600" dirty="0" smtClean="0"/>
              <a:t>North Carolina</a:t>
            </a:r>
            <a:endParaRPr lang="en-US" sz="36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8104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ormAutofit fontScale="90000"/>
          </a:bodyPr>
          <a:lstStyle/>
          <a:p>
            <a:r>
              <a:rPr lang="en-US" sz="3200" b="1" dirty="0" smtClean="0">
                <a:solidFill>
                  <a:srgbClr val="FF0000"/>
                </a:solidFill>
              </a:rPr>
              <a:t/>
            </a:r>
            <a:br>
              <a:rPr lang="en-US" sz="3200" b="1" dirty="0" smtClean="0">
                <a:solidFill>
                  <a:srgbClr val="FF0000"/>
                </a:solidFill>
              </a:rPr>
            </a:br>
            <a:r>
              <a:rPr lang="en-US" sz="3200" b="1" dirty="0">
                <a:solidFill>
                  <a:srgbClr val="FF0000"/>
                </a:solidFill>
              </a:rPr>
              <a:t/>
            </a:r>
            <a:br>
              <a:rPr lang="en-US" sz="3200" b="1" dirty="0">
                <a:solidFill>
                  <a:srgbClr val="FF0000"/>
                </a:solidFill>
              </a:rPr>
            </a:br>
            <a:r>
              <a:rPr lang="en-US" sz="3200" b="1" dirty="0" smtClean="0">
                <a:solidFill>
                  <a:srgbClr val="FF0000"/>
                </a:solidFill>
              </a:rPr>
              <a:t/>
            </a:r>
            <a:br>
              <a:rPr lang="en-US" sz="3200" b="1" dirty="0" smtClean="0">
                <a:solidFill>
                  <a:srgbClr val="FF0000"/>
                </a:solidFill>
              </a:rPr>
            </a:br>
            <a:r>
              <a:rPr lang="en-US" sz="3200" b="1" dirty="0" smtClean="0">
                <a:solidFill>
                  <a:srgbClr val="FF0000"/>
                </a:solidFill>
              </a:rPr>
              <a:t/>
            </a:r>
            <a:br>
              <a:rPr lang="en-US" sz="3200" b="1" dirty="0" smtClean="0">
                <a:solidFill>
                  <a:srgbClr val="FF0000"/>
                </a:solidFill>
              </a:rPr>
            </a:br>
            <a:r>
              <a:rPr lang="en-US" sz="3200" b="1" dirty="0">
                <a:solidFill>
                  <a:srgbClr val="FF0000"/>
                </a:solidFill>
              </a:rPr>
              <a:t/>
            </a:r>
            <a:br>
              <a:rPr lang="en-US" sz="3200" b="1" dirty="0">
                <a:solidFill>
                  <a:srgbClr val="FF0000"/>
                </a:solidFill>
              </a:rPr>
            </a:br>
            <a:r>
              <a:rPr lang="en-US" sz="3200" b="1" dirty="0" smtClean="0">
                <a:solidFill>
                  <a:srgbClr val="FF0000"/>
                </a:solidFill>
              </a:rPr>
              <a:t/>
            </a:r>
            <a:br>
              <a:rPr lang="en-US" sz="3200" b="1" dirty="0" smtClean="0">
                <a:solidFill>
                  <a:srgbClr val="FF0000"/>
                </a:solidFill>
              </a:rPr>
            </a:br>
            <a:r>
              <a:rPr lang="en-US" sz="3200" b="1" dirty="0" smtClean="0">
                <a:solidFill>
                  <a:srgbClr val="FF0000"/>
                </a:solidFill>
              </a:rPr>
              <a:t>S.1982</a:t>
            </a:r>
            <a:r>
              <a:rPr lang="en-US" sz="5400" b="1" dirty="0" smtClean="0">
                <a:solidFill>
                  <a:srgbClr val="FF0000"/>
                </a:solidFill>
              </a:rPr>
              <a:t> </a:t>
            </a:r>
            <a:br>
              <a:rPr lang="en-US" sz="5400" b="1" dirty="0" smtClean="0">
                <a:solidFill>
                  <a:srgbClr val="FF0000"/>
                </a:solidFill>
              </a:rPr>
            </a:br>
            <a:r>
              <a:rPr lang="en-US" sz="3200" b="1" dirty="0" smtClean="0">
                <a:solidFill>
                  <a:srgbClr val="FF0000"/>
                </a:solidFill>
              </a:rPr>
              <a:t>Save Our Seas Act 2.0</a:t>
            </a:r>
            <a:br>
              <a:rPr lang="en-US" sz="3200" b="1" dirty="0" smtClean="0">
                <a:solidFill>
                  <a:srgbClr val="FF0000"/>
                </a:solidFill>
              </a:rPr>
            </a:br>
            <a:r>
              <a:rPr lang="en-US" sz="3200" b="1" dirty="0" smtClean="0">
                <a:solidFill>
                  <a:srgbClr val="FF0000"/>
                </a:solidFill>
              </a:rPr>
              <a:t>(SOS 2.0)</a:t>
            </a:r>
            <a:br>
              <a:rPr lang="en-US" sz="3200" b="1" dirty="0" smtClean="0">
                <a:solidFill>
                  <a:srgbClr val="FF0000"/>
                </a:solidFill>
              </a:rPr>
            </a:br>
            <a:r>
              <a:rPr lang="en-US" sz="3200" dirty="0" smtClean="0">
                <a:solidFill>
                  <a:schemeClr val="bg1"/>
                </a:solidFill>
              </a:rPr>
              <a:t>Sen. Dan Sullivan (R-AK), Sponsor</a:t>
            </a:r>
            <a:br>
              <a:rPr lang="en-US" sz="3200" dirty="0" smtClean="0">
                <a:solidFill>
                  <a:schemeClr val="bg1"/>
                </a:solidFill>
              </a:rPr>
            </a:br>
            <a:r>
              <a:rPr lang="en-US" sz="3200" dirty="0" smtClean="0">
                <a:solidFill>
                  <a:schemeClr val="bg1"/>
                </a:solidFill>
              </a:rPr>
              <a:t>Sen. Sheldon Whitehouse (D-RI), Cosponsor</a:t>
            </a:r>
            <a:r>
              <a:rPr lang="en-US" sz="3200" dirty="0" smtClean="0"/>
              <a:t/>
            </a:r>
            <a:br>
              <a:rPr lang="en-US" sz="3200" dirty="0" smtClean="0"/>
            </a:br>
            <a:r>
              <a:rPr lang="en-US" sz="3200" dirty="0" smtClean="0"/>
              <a:t>12 Additional Bipartisan Cosponsor</a:t>
            </a:r>
            <a:br>
              <a:rPr lang="en-US" sz="3200" dirty="0" smtClean="0"/>
            </a:br>
            <a:endParaRPr lang="en-US" sz="3200" dirty="0">
              <a:solidFill>
                <a:srgbClr val="FF0000"/>
              </a:solidFill>
            </a:endParaRPr>
          </a:p>
        </p:txBody>
      </p:sp>
      <p:sp>
        <p:nvSpPr>
          <p:cNvPr id="4" name="Rectangle 3"/>
          <p:cNvSpPr/>
          <p:nvPr/>
        </p:nvSpPr>
        <p:spPr>
          <a:xfrm>
            <a:off x="1723604" y="1286634"/>
            <a:ext cx="5134396" cy="923330"/>
          </a:xfrm>
          <a:prstGeom prst="rect">
            <a:avLst/>
          </a:prstGeom>
        </p:spPr>
        <p:txBody>
          <a:bodyPr wrap="square">
            <a:spAutoFit/>
          </a:bodyPr>
          <a:lstStyle/>
          <a:p>
            <a:endParaRPr lang="en-US" dirty="0" smtClean="0"/>
          </a:p>
          <a:p>
            <a:endParaRPr lang="en-US" dirty="0"/>
          </a:p>
          <a:p>
            <a:endParaRPr lang="en-US" dirty="0" smtClean="0"/>
          </a:p>
        </p:txBody>
      </p:sp>
    </p:spTree>
    <p:extLst>
      <p:ext uri="{BB962C8B-B14F-4D97-AF65-F5344CB8AC3E}">
        <p14:creationId xmlns:p14="http://schemas.microsoft.com/office/powerpoint/2010/main" val="2435411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15361" name="Title 1"/>
          <p:cNvSpPr>
            <a:spLocks noGrp="1"/>
          </p:cNvSpPr>
          <p:nvPr>
            <p:ph type="ctrTitle"/>
          </p:nvPr>
        </p:nvSpPr>
        <p:spPr>
          <a:xfrm>
            <a:off x="220095" y="410755"/>
            <a:ext cx="8712889" cy="1926046"/>
          </a:xfrm>
        </p:spPr>
        <p:txBody>
          <a:bodyPr>
            <a:normAutofit fontScale="90000"/>
          </a:bodyPr>
          <a:lstStyle/>
          <a:p>
            <a:r>
              <a:rPr lang="en-US" sz="3200" b="1" dirty="0" smtClean="0">
                <a:solidFill>
                  <a:schemeClr val="bg1"/>
                </a:solidFill>
                <a:latin typeface="Century Gothic" pitchFamily="34" charset="0"/>
              </a:rPr>
              <a:t/>
            </a:r>
            <a:br>
              <a:rPr lang="en-US" sz="3200" b="1" dirty="0" smtClean="0">
                <a:solidFill>
                  <a:schemeClr val="bg1"/>
                </a:solidFill>
                <a:latin typeface="Century Gothic" pitchFamily="34" charset="0"/>
              </a:rPr>
            </a:br>
            <a:r>
              <a:rPr lang="en-US" sz="3200" b="1" dirty="0">
                <a:solidFill>
                  <a:schemeClr val="bg1"/>
                </a:solidFill>
                <a:latin typeface="Century Gothic" pitchFamily="34" charset="0"/>
              </a:rPr>
              <a:t/>
            </a:r>
            <a:br>
              <a:rPr lang="en-US" sz="3200" b="1" dirty="0">
                <a:solidFill>
                  <a:schemeClr val="bg1"/>
                </a:solidFill>
                <a:latin typeface="Century Gothic" pitchFamily="34" charset="0"/>
              </a:rPr>
            </a:br>
            <a:r>
              <a:rPr lang="en-US" sz="3200" b="1" dirty="0" smtClean="0">
                <a:solidFill>
                  <a:schemeClr val="bg1"/>
                </a:solidFill>
                <a:latin typeface="Century Gothic" pitchFamily="34" charset="0"/>
              </a:rPr>
              <a:t/>
            </a:r>
            <a:br>
              <a:rPr lang="en-US" sz="3200" b="1" dirty="0" smtClean="0">
                <a:solidFill>
                  <a:schemeClr val="bg1"/>
                </a:solidFill>
                <a:latin typeface="Century Gothic" pitchFamily="34" charset="0"/>
              </a:rPr>
            </a:br>
            <a:r>
              <a:rPr lang="en-US" sz="3200" b="1" dirty="0">
                <a:solidFill>
                  <a:schemeClr val="bg1"/>
                </a:solidFill>
                <a:latin typeface="Century Gothic" pitchFamily="34" charset="0"/>
              </a:rPr>
              <a:t/>
            </a:r>
            <a:br>
              <a:rPr lang="en-US" sz="3200" b="1" dirty="0">
                <a:solidFill>
                  <a:schemeClr val="bg1"/>
                </a:solidFill>
                <a:latin typeface="Century Gothic" pitchFamily="34" charset="0"/>
              </a:rPr>
            </a:br>
            <a:r>
              <a:rPr lang="en-US" sz="3600" b="1" dirty="0" smtClean="0">
                <a:solidFill>
                  <a:schemeClr val="bg1"/>
                </a:solidFill>
                <a:latin typeface="Century Gothic" pitchFamily="34" charset="0"/>
              </a:rPr>
              <a:t>Sen. Tom Carper (D-DE)</a:t>
            </a:r>
            <a:br>
              <a:rPr lang="en-US" sz="3600" b="1" dirty="0" smtClean="0">
                <a:solidFill>
                  <a:schemeClr val="bg1"/>
                </a:solidFill>
                <a:latin typeface="Century Gothic" pitchFamily="34" charset="0"/>
              </a:rPr>
            </a:br>
            <a:r>
              <a:rPr lang="en-US" sz="3600" b="1" dirty="0" smtClean="0">
                <a:solidFill>
                  <a:schemeClr val="bg1"/>
                </a:solidFill>
                <a:latin typeface="Century Gothic" pitchFamily="34" charset="0"/>
              </a:rPr>
              <a:t>Original </a:t>
            </a:r>
            <a:r>
              <a:rPr lang="en-US" sz="3600" b="1" dirty="0" smtClean="0">
                <a:solidFill>
                  <a:schemeClr val="bg1"/>
                </a:solidFill>
                <a:latin typeface="Century Gothic" pitchFamily="34" charset="0"/>
              </a:rPr>
              <a:t>Cosponsor</a:t>
            </a:r>
            <a:endParaRPr lang="en-US" sz="3600" b="1" dirty="0" smtClean="0">
              <a:solidFill>
                <a:schemeClr val="bg1"/>
              </a:solidFill>
              <a:latin typeface="Century Gothic" pitchFamily="34" charset="0"/>
            </a:endParaRPr>
          </a:p>
        </p:txBody>
      </p:sp>
    </p:spTree>
    <p:extLst>
      <p:ext uri="{BB962C8B-B14F-4D97-AF65-F5344CB8AC3E}">
        <p14:creationId xmlns:p14="http://schemas.microsoft.com/office/powerpoint/2010/main" val="716653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4055" y="750130"/>
            <a:ext cx="6858000" cy="2387600"/>
          </a:xfrm>
        </p:spPr>
        <p:txBody>
          <a:bodyPr>
            <a:normAutofit/>
          </a:bodyPr>
          <a:lstStyle/>
          <a:p>
            <a:r>
              <a:rPr lang="en-US" sz="2800" b="1" dirty="0" smtClean="0">
                <a:solidFill>
                  <a:srgbClr val="FF0000"/>
                </a:solidFill>
                <a:latin typeface="Century" panose="02040604050505020304" pitchFamily="18" charset="0"/>
              </a:rPr>
              <a:t> </a:t>
            </a:r>
            <a:r>
              <a:rPr lang="en-US" sz="3200" b="1" dirty="0" smtClean="0">
                <a:solidFill>
                  <a:srgbClr val="FF0000"/>
                </a:solidFill>
                <a:latin typeface="Century" panose="02040604050505020304" pitchFamily="18" charset="0"/>
              </a:rPr>
              <a:t>House Companion Bill</a:t>
            </a:r>
            <a:br>
              <a:rPr lang="en-US" sz="3200" b="1" dirty="0" smtClean="0">
                <a:solidFill>
                  <a:srgbClr val="FF0000"/>
                </a:solidFill>
                <a:latin typeface="Century" panose="02040604050505020304" pitchFamily="18" charset="0"/>
              </a:rPr>
            </a:br>
            <a:r>
              <a:rPr lang="en-US" sz="3200" b="1" dirty="0" smtClean="0">
                <a:solidFill>
                  <a:srgbClr val="FF0000"/>
                </a:solidFill>
                <a:latin typeface="Century" panose="02040604050505020304" pitchFamily="18" charset="0"/>
              </a:rPr>
              <a:t>HR 3969</a:t>
            </a:r>
            <a:endParaRPr lang="en-US" sz="3200" b="1" dirty="0">
              <a:solidFill>
                <a:srgbClr val="FF0000"/>
              </a:solidFill>
              <a:latin typeface="Century" panose="02040604050505020304" pitchFamily="18" charset="0"/>
            </a:endParaRPr>
          </a:p>
        </p:txBody>
      </p:sp>
      <p:sp>
        <p:nvSpPr>
          <p:cNvPr id="3" name="Subtitle 2"/>
          <p:cNvSpPr>
            <a:spLocks noGrp="1"/>
          </p:cNvSpPr>
          <p:nvPr>
            <p:ph type="subTitle" idx="1"/>
          </p:nvPr>
        </p:nvSpPr>
        <p:spPr>
          <a:xfrm>
            <a:off x="1108609" y="3213620"/>
            <a:ext cx="6858000" cy="1655762"/>
          </a:xfrm>
        </p:spPr>
        <p:txBody>
          <a:bodyPr>
            <a:normAutofit/>
          </a:bodyPr>
          <a:lstStyle/>
          <a:p>
            <a:r>
              <a:rPr lang="en-US" sz="2800" dirty="0" smtClean="0">
                <a:solidFill>
                  <a:schemeClr val="bg1"/>
                </a:solidFill>
                <a:latin typeface="Century" panose="02040604050505020304" pitchFamily="18" charset="0"/>
              </a:rPr>
              <a:t>Cong. Suzanne </a:t>
            </a:r>
            <a:r>
              <a:rPr lang="en-US" sz="2800" dirty="0" err="1" smtClean="0">
                <a:solidFill>
                  <a:schemeClr val="bg1"/>
                </a:solidFill>
                <a:latin typeface="Century" panose="02040604050505020304" pitchFamily="18" charset="0"/>
              </a:rPr>
              <a:t>Bonamici</a:t>
            </a:r>
            <a:r>
              <a:rPr lang="en-US" sz="2800" dirty="0" smtClean="0">
                <a:solidFill>
                  <a:schemeClr val="bg1"/>
                </a:solidFill>
                <a:latin typeface="Century" panose="02040604050505020304" pitchFamily="18" charset="0"/>
              </a:rPr>
              <a:t> (D-OR)</a:t>
            </a:r>
            <a:endParaRPr lang="en-US" sz="2800" dirty="0" smtClean="0">
              <a:latin typeface="Century" panose="02040604050505020304" pitchFamily="18" charset="0"/>
            </a:endParaRPr>
          </a:p>
          <a:p>
            <a:r>
              <a:rPr lang="en-US" sz="2800" dirty="0" smtClean="0">
                <a:latin typeface="Century" panose="02040604050505020304" pitchFamily="18" charset="0"/>
              </a:rPr>
              <a:t>16 Bipartisan Cosponsors</a:t>
            </a:r>
            <a:endParaRPr lang="en-US" sz="2800" dirty="0">
              <a:latin typeface="Century" panose="02040604050505020304" pitchFamily="18" charset="0"/>
            </a:endParaRPr>
          </a:p>
        </p:txBody>
      </p:sp>
    </p:spTree>
    <p:extLst>
      <p:ext uri="{BB962C8B-B14F-4D97-AF65-F5344CB8AC3E}">
        <p14:creationId xmlns:p14="http://schemas.microsoft.com/office/powerpoint/2010/main" val="2416930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5301" y="1510781"/>
            <a:ext cx="6858000" cy="2387600"/>
          </a:xfrm>
        </p:spPr>
        <p:txBody>
          <a:bodyPr>
            <a:normAutofit fontScale="90000"/>
          </a:bodyPr>
          <a:lstStyle/>
          <a:p>
            <a:pPr algn="l"/>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smtClean="0"/>
              <a:t/>
            </a:r>
            <a:br>
              <a:rPr lang="en-US" sz="3200" dirty="0" smtClean="0"/>
            </a:br>
            <a:r>
              <a:rPr lang="en-US" sz="3200" dirty="0" smtClean="0"/>
              <a:t>1. National Strategy</a:t>
            </a:r>
            <a:br>
              <a:rPr lang="en-US" sz="3200" dirty="0" smtClean="0"/>
            </a:br>
            <a:r>
              <a:rPr lang="en-US" sz="3200" dirty="0" smtClean="0"/>
              <a:t>2. Block Grants to States</a:t>
            </a:r>
            <a:br>
              <a:rPr lang="en-US" sz="3200" dirty="0" smtClean="0"/>
            </a:br>
            <a:r>
              <a:rPr lang="en-US" sz="3200" dirty="0" smtClean="0"/>
              <a:t>     </a:t>
            </a:r>
            <a:r>
              <a:rPr lang="en-US" sz="2800" dirty="0" smtClean="0"/>
              <a:t>(</a:t>
            </a:r>
            <a:r>
              <a:rPr lang="en-US" sz="2200" dirty="0" smtClean="0"/>
              <a:t>State Revolving Funds/SRFs)</a:t>
            </a:r>
            <a:br>
              <a:rPr lang="en-US" sz="2200" dirty="0" smtClean="0"/>
            </a:br>
            <a:r>
              <a:rPr lang="en-US" sz="3200" dirty="0" smtClean="0"/>
              <a:t>3. EPA Grants to Local Governments</a:t>
            </a:r>
            <a:r>
              <a:rPr lang="en-US" sz="2200" dirty="0"/>
              <a:t>	</a:t>
            </a:r>
            <a:r>
              <a:rPr lang="en-US" sz="2200" dirty="0" smtClean="0"/>
              <a:t/>
            </a:r>
            <a:br>
              <a:rPr lang="en-US" sz="2200" dirty="0" smtClean="0"/>
            </a:br>
            <a:endParaRPr lang="en-US" sz="3200" dirty="0"/>
          </a:p>
        </p:txBody>
      </p:sp>
      <p:sp>
        <p:nvSpPr>
          <p:cNvPr id="3" name="Subtitle 2"/>
          <p:cNvSpPr>
            <a:spLocks noGrp="1"/>
          </p:cNvSpPr>
          <p:nvPr>
            <p:ph type="subTitle" idx="1"/>
          </p:nvPr>
        </p:nvSpPr>
        <p:spPr/>
        <p:txBody>
          <a:bodyPr/>
          <a:lstStyle/>
          <a:p>
            <a:pPr algn="l"/>
            <a:r>
              <a:rPr lang="en-US" dirty="0" smtClean="0"/>
              <a:t>			</a:t>
            </a:r>
            <a:endParaRPr lang="en-US" dirty="0"/>
          </a:p>
        </p:txBody>
      </p:sp>
    </p:spTree>
    <p:extLst>
      <p:ext uri="{BB962C8B-B14F-4D97-AF65-F5344CB8AC3E}">
        <p14:creationId xmlns:p14="http://schemas.microsoft.com/office/powerpoint/2010/main" val="504391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sz="3200" dirty="0" smtClean="0"/>
              <a:t/>
            </a:r>
            <a:br>
              <a:rPr lang="en-US" sz="3200" dirty="0" smtClean="0"/>
            </a:br>
            <a:r>
              <a:rPr lang="en-US" sz="3200" dirty="0"/>
              <a:t/>
            </a:r>
            <a:br>
              <a:rPr lang="en-US" sz="3200" dirty="0"/>
            </a:br>
            <a:r>
              <a:rPr lang="en-US" sz="3200" dirty="0" smtClean="0"/>
              <a:t>4. Study on Repurposing Recyclable Plastic In Infrastructure</a:t>
            </a:r>
            <a:br>
              <a:rPr lang="en-US" sz="3200" dirty="0" smtClean="0"/>
            </a:br>
            <a:r>
              <a:rPr lang="en-US" sz="3200" dirty="0" smtClean="0"/>
              <a:t>5. Study to Advance </a:t>
            </a:r>
            <a:r>
              <a:rPr lang="en-US" sz="3200" dirty="0"/>
              <a:t>T</a:t>
            </a:r>
            <a:r>
              <a:rPr lang="en-US" sz="3200" dirty="0" smtClean="0"/>
              <a:t>echnologies</a:t>
            </a:r>
            <a:br>
              <a:rPr lang="en-US" sz="3200" dirty="0" smtClean="0"/>
            </a:br>
            <a:r>
              <a:rPr lang="en-US" sz="3200" dirty="0" smtClean="0"/>
              <a:t>6. Study on Effects of </a:t>
            </a:r>
            <a:r>
              <a:rPr lang="en-US" sz="3200" dirty="0"/>
              <a:t>M</a:t>
            </a:r>
            <a:r>
              <a:rPr lang="en-US" sz="3200" dirty="0" smtClean="0"/>
              <a:t>icroplastics </a:t>
            </a:r>
            <a:br>
              <a:rPr lang="en-US" sz="3200" dirty="0" smtClean="0"/>
            </a:br>
            <a:endParaRPr lang="en-US" sz="32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6927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sz="3600" dirty="0" smtClean="0"/>
              <a:t>		</a:t>
            </a:r>
            <a:r>
              <a:rPr lang="en-US" sz="3600" dirty="0" smtClean="0">
                <a:solidFill>
                  <a:schemeClr val="bg1"/>
                </a:solidFill>
              </a:rPr>
              <a:t>The Recover Act</a:t>
            </a:r>
            <a:r>
              <a:rPr lang="en-US" dirty="0" smtClean="0">
                <a:solidFill>
                  <a:schemeClr val="bg1"/>
                </a:solidFill>
              </a:rPr>
              <a:t/>
            </a:r>
            <a:br>
              <a:rPr lang="en-US" dirty="0" smtClean="0">
                <a:solidFill>
                  <a:schemeClr val="bg1"/>
                </a:solidFill>
              </a:rPr>
            </a:br>
            <a:r>
              <a:rPr lang="en-US" sz="2800" dirty="0" smtClean="0"/>
              <a:t>Drafted primarily by the Plastics Industry</a:t>
            </a:r>
            <a:r>
              <a:rPr lang="en-US" dirty="0" smtClean="0"/>
              <a:t/>
            </a:r>
            <a:br>
              <a:rPr lang="en-US" dirty="0" smtClean="0"/>
            </a:br>
            <a:r>
              <a:rPr lang="en-US" sz="2800" dirty="0" smtClean="0"/>
              <a:t>Has not been introduced</a:t>
            </a:r>
            <a:br>
              <a:rPr lang="en-US" sz="2800" dirty="0" smtClean="0"/>
            </a:br>
            <a:r>
              <a:rPr lang="en-US" sz="2800" dirty="0" smtClean="0"/>
              <a:t/>
            </a:r>
            <a:br>
              <a:rPr lang="en-US" sz="2800" dirty="0" smtClean="0"/>
            </a:br>
            <a:r>
              <a:rPr lang="en-US" sz="2800" dirty="0" smtClean="0"/>
              <a:t>Based on WIFIA (Water Infrastructure Finance and Innovation Act of 2014)</a:t>
            </a: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6838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7209" y="1510780"/>
            <a:ext cx="6858000" cy="2387600"/>
          </a:xfrm>
        </p:spPr>
        <p:txBody>
          <a:bodyPr>
            <a:normAutofit fontScale="90000"/>
          </a:bodyPr>
          <a:lstStyle/>
          <a:p>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Portman/Stabenow Bill</a:t>
            </a:r>
            <a:br>
              <a:rPr lang="en-US" sz="3200" dirty="0" smtClean="0"/>
            </a:br>
            <a:r>
              <a:rPr lang="en-US" sz="2800" dirty="0" smtClean="0"/>
              <a:t>No Text Currently Available</a:t>
            </a:r>
            <a:br>
              <a:rPr lang="en-US" sz="2800" dirty="0" smtClean="0"/>
            </a:br>
            <a:r>
              <a:rPr lang="en-US" sz="2800" dirty="0" smtClean="0"/>
              <a:t>Based on WIFIA</a:t>
            </a:r>
            <a:br>
              <a:rPr lang="en-US" sz="2800" dirty="0" smtClean="0"/>
            </a:br>
            <a:r>
              <a:rPr lang="en-US" sz="2800" dirty="0" smtClean="0"/>
              <a:t>$20m max for large projects</a:t>
            </a:r>
            <a:br>
              <a:rPr lang="en-US" sz="2800" dirty="0" smtClean="0"/>
            </a:br>
            <a:r>
              <a:rPr lang="en-US" sz="2800" dirty="0" smtClean="0"/>
              <a:t>$5m max for small community projects</a:t>
            </a:r>
            <a:br>
              <a:rPr lang="en-US" sz="2800" dirty="0" smtClean="0"/>
            </a:br>
            <a:r>
              <a:rPr lang="en-US" sz="2800" dirty="0" smtClean="0"/>
              <a:t/>
            </a:r>
            <a:br>
              <a:rPr lang="en-US" sz="2800" dirty="0" smtClean="0"/>
            </a:br>
            <a:r>
              <a:rPr lang="en-US" sz="2800" dirty="0"/>
              <a:t/>
            </a:r>
            <a:br>
              <a:rPr lang="en-US" sz="2800" dirty="0"/>
            </a:br>
            <a:r>
              <a:rPr lang="en-US" sz="2800" dirty="0" smtClean="0">
                <a:solidFill>
                  <a:schemeClr val="bg1"/>
                </a:solidFill>
              </a:rPr>
              <a:t>Sen. Rob Portman (R-OH)</a:t>
            </a:r>
            <a:br>
              <a:rPr lang="en-US" sz="2800" dirty="0" smtClean="0">
                <a:solidFill>
                  <a:schemeClr val="bg1"/>
                </a:solidFill>
              </a:rPr>
            </a:br>
            <a:r>
              <a:rPr lang="en-US" sz="2800" dirty="0" smtClean="0">
                <a:solidFill>
                  <a:schemeClr val="bg1"/>
                </a:solidFill>
              </a:rPr>
              <a:t>Sen. Debbie Stabenow (D-MI) Cosponsor</a:t>
            </a:r>
            <a:endParaRPr lang="en-US" sz="2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65676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ormAutofit/>
          </a:bodyPr>
          <a:lstStyle/>
          <a:p>
            <a:pPr algn="l"/>
            <a:r>
              <a:rPr lang="en-US" sz="3200" dirty="0" smtClean="0"/>
              <a:t>                 Portman/Stabenow </a:t>
            </a:r>
            <a:br>
              <a:rPr lang="en-US" sz="3200" dirty="0" smtClean="0"/>
            </a:br>
            <a:r>
              <a:rPr lang="en-US" sz="3200" dirty="0" smtClean="0"/>
              <a:t/>
            </a:r>
            <a:br>
              <a:rPr lang="en-US" sz="3200" dirty="0" smtClean="0"/>
            </a:br>
            <a:r>
              <a:rPr lang="en-US" sz="2800" dirty="0" smtClean="0"/>
              <a:t>Will likely have a provision for </a:t>
            </a:r>
            <a:br>
              <a:rPr lang="en-US" sz="2800" dirty="0" smtClean="0"/>
            </a:br>
            <a:r>
              <a:rPr lang="en-US" sz="2800" dirty="0" smtClean="0"/>
              <a:t>recycling education</a:t>
            </a:r>
            <a:br>
              <a:rPr lang="en-US" sz="2800" dirty="0" smtClean="0"/>
            </a:br>
            <a:r>
              <a:rPr lang="en-US" sz="2800" dirty="0" smtClean="0"/>
              <a:t>To be introduced after </a:t>
            </a:r>
            <a:r>
              <a:rPr lang="en-US" sz="2800" dirty="0"/>
              <a:t>s</a:t>
            </a:r>
            <a:r>
              <a:rPr lang="en-US" sz="2800" dirty="0" smtClean="0"/>
              <a:t>ummer recess</a:t>
            </a:r>
            <a:endParaRPr lang="en-US" sz="32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92029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1332</TotalTime>
  <Words>94</Words>
  <Application>Microsoft Office PowerPoint</Application>
  <PresentationFormat>On-screen Show (4:3)</PresentationFormat>
  <Paragraphs>25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Century</vt:lpstr>
      <vt:lpstr>Century Gothic</vt:lpstr>
      <vt:lpstr>Office Theme</vt:lpstr>
      <vt:lpstr>                                Comments Before the Recycling Association of North Carolina  Ashville, NC Friday, August 9, 2019 </vt:lpstr>
      <vt:lpstr>      S.1982  Save Our Seas Act 2.0 (SOS 2.0) Sen. Dan Sullivan (R-AK), Sponsor Sen. Sheldon Whitehouse (D-RI), Cosponsor 12 Additional Bipartisan Cosponsor </vt:lpstr>
      <vt:lpstr>    Sen. Tom Carper (D-DE) Original Cosponsor</vt:lpstr>
      <vt:lpstr> House Companion Bill HR 3969</vt:lpstr>
      <vt:lpstr>                            1. National Strategy 2. Block Grants to States      (State Revolving Funds/SRFs) 3. EPA Grants to Local Governments  </vt:lpstr>
      <vt:lpstr>  4. Study on Repurposing Recyclable Plastic In Infrastructure 5. Study to Advance Technologies 6. Study on Effects of Microplastics  </vt:lpstr>
      <vt:lpstr>  The Recover Act Drafted primarily by the Plastics Industry Has not been introduced  Based on WIFIA (Water Infrastructure Finance and Innovation Act of 2014) </vt:lpstr>
      <vt:lpstr>    Portman/Stabenow Bill No Text Currently Available Based on WIFIA $20m max for large projects $5m max for small community projects   Sen. Rob Portman (R-OH) Sen. Debbie Stabenow (D-MI) Cosponsor</vt:lpstr>
      <vt:lpstr>                 Portman/Stabenow   Will likely have a provision for  recycling education To be introduced after summer recess</vt:lpstr>
      <vt:lpstr>Sen. Tom Udall (D-NM) Cong. Alan Lowenthal A Bill As Yet Untitled </vt:lpstr>
      <vt:lpstr>Udall/Lowenthal intends to prevent consumer products from getting into animal and human food-chains, landscape, waterways &amp; the oceans</vt:lpstr>
      <vt:lpstr>Udall/Lowenthal would: 1. standardize goals for states to collect high %age of single-use drink bottles 2. Recycled Content: Plastic bottles, packaging, et al to be made from 100% recyclable material   3. There material used must contain a “significant %age” of post-consumer product. </vt:lpstr>
      <vt:lpstr>          4. Federal funds will come from carry-out bag fees, et al “for pollution reduction, remediation programs and innovation research” 5. States that prohibit local governments from implementing more aggressive measures to reduce plastic products (such as fees at retail levels) will lose fundingfrom the federal government.   </vt:lpstr>
      <vt:lpstr>6. Create a “Clean Cities Program to leverage smart technology and social media to help local governments cost-effectively identify pollution hot-spots and implements reduction solutions  </vt:lpstr>
      <vt:lpstr>            Congresswoman Haley Stevens (D-MI)  is creating a taskforce to advise her as she develops recycling legislation that is probably technology oriented. She is a member of the House Science and Tech Committee.   Cong. Stevens has asked ISRI to participate as a task force member. </vt:lpstr>
      <vt:lpstr>                   House Appropriations Committee  has approved language that requires EPA to establish a National Recycling Strategy together with Stakeholders. Cong. Stevens had $2m added to fund that effort.  ISRI is already part of an effort by EPA to develop a recycling strategy </vt:lpstr>
      <vt:lpstr>Thank you Recycling Association of  North Carolina</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E-Scrap in the US</dc:title>
  <dc:creator>Robin Wiener</dc:creator>
  <cp:lastModifiedBy>Mark Reiter</cp:lastModifiedBy>
  <cp:revision>124</cp:revision>
  <cp:lastPrinted>2019-08-07T19:02:29Z</cp:lastPrinted>
  <dcterms:created xsi:type="dcterms:W3CDTF">2013-05-23T14:53:55Z</dcterms:created>
  <dcterms:modified xsi:type="dcterms:W3CDTF">2019-08-07T19:11:08Z</dcterms:modified>
</cp:coreProperties>
</file>